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6984e2a89e7643fa" Type="http://schemas.microsoft.com/office/2007/relationships/ui/extensibility" Target="customUI/customUI14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97" r:id="rId2"/>
    <p:sldId id="266" r:id="rId3"/>
    <p:sldId id="301" r:id="rId4"/>
    <p:sldId id="302" r:id="rId5"/>
    <p:sldId id="303" r:id="rId6"/>
    <p:sldId id="310" r:id="rId7"/>
    <p:sldId id="304" r:id="rId8"/>
    <p:sldId id="309" r:id="rId9"/>
    <p:sldId id="305" r:id="rId10"/>
    <p:sldId id="306" r:id="rId11"/>
    <p:sldId id="307" r:id="rId12"/>
    <p:sldId id="308" r:id="rId13"/>
  </p:sldIdLst>
  <p:sldSz cx="9144000" cy="6858000" type="screen4x3"/>
  <p:notesSz cx="6858000" cy="9144000"/>
  <p:custDataLst>
    <p:tags r:id="rId1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327D"/>
    <a:srgbClr val="EB0000"/>
    <a:srgbClr val="D70000"/>
    <a:srgbClr val="E20000"/>
    <a:srgbClr val="000000"/>
    <a:srgbClr val="FFFFFF"/>
    <a:srgbClr val="2D327C"/>
    <a:srgbClr val="FF0000"/>
    <a:srgbClr val="F8F8F8"/>
    <a:srgbClr val="6C6F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B20BC1EB-9EC1-4461-A79D-5547F4957FD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20BC1EB-9EC1-4461-A79D-5547F4957FDC}" styleName="SBB - Table style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3" autoAdjust="0"/>
    <p:restoredTop sz="90296" autoAdjust="0"/>
  </p:normalViewPr>
  <p:slideViewPr>
    <p:cSldViewPr showGuides="1">
      <p:cViewPr>
        <p:scale>
          <a:sx n="125" d="100"/>
          <a:sy n="125" d="100"/>
        </p:scale>
        <p:origin x="-612" y="504"/>
      </p:cViewPr>
      <p:guideLst>
        <p:guide orient="horz" pos="436"/>
        <p:guide orient="horz" pos="4110"/>
        <p:guide pos="476"/>
        <p:guide pos="55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1" d="100"/>
          <a:sy n="101" d="100"/>
        </p:scale>
        <p:origin x="-297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sz="1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373216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CH" sz="1000" smtClean="0">
                <a:latin typeface="Arial" pitchFamily="34" charset="0"/>
                <a:cs typeface="Arial" pitchFamily="34" charset="0"/>
              </a:rPr>
              <a:t>SBB • Division • Abteilung oder Bereich • DD.MM.YY</a:t>
            </a:r>
            <a:endParaRPr lang="en-US" sz="100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73215" y="8685213"/>
            <a:ext cx="1483197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92DED1-F8B4-4F1C-8138-4199465CB85B}" type="slidenum">
              <a:rPr lang="en-US" sz="1000" smtClean="0">
                <a:latin typeface="Arial" pitchFamily="34" charset="0"/>
                <a:cs typeface="Arial" pitchFamily="34" charset="0"/>
              </a:rPr>
              <a:t>‹Nr.›</a:t>
            </a:fld>
            <a:endParaRPr lang="en-US" sz="100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37116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3.tif>
</file>

<file path=ppt/media/image4.png>
</file>

<file path=ppt/media/image5.png>
</file>

<file path=ppt/media/image6.ti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fld id="{246FB891-B5AD-4CB7-9221-FAE4F4F9EC53}" type="datetimeFigureOut">
              <a:rPr lang="en-US" smtClean="0"/>
              <a:pPr/>
              <a:t>9/16/2013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021288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65303" y="8685213"/>
            <a:ext cx="691109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latin typeface="Arial" pitchFamily="34" charset="0"/>
                <a:cs typeface="Arial" pitchFamily="34" charset="0"/>
              </a:defRPr>
            </a:lvl1pPr>
          </a:lstStyle>
          <a:p>
            <a:fld id="{8ED26404-58E8-4486-905C-9BBBD7B83F82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40281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0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Die SBB IT </a:t>
            </a:r>
          </a:p>
          <a:p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mehreren Projekten </a:t>
            </a:r>
            <a:r>
              <a:rPr lang="de-CH" sz="100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Eclipse</a:t>
            </a:r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3.x Rich Client </a:t>
            </a:r>
            <a:r>
              <a:rPr lang="de-CH" sz="100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Platform</a:t>
            </a:r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(im Folgenden RCP genannt) im Einsatz. </a:t>
            </a:r>
          </a:p>
          <a:p>
            <a:endParaRPr lang="de-CH" sz="1000" kern="1200" dirty="0" smtClean="0">
              <a:solidFill>
                <a:schemeClr val="tx1"/>
              </a:solidFill>
              <a:effectLst/>
              <a:latin typeface="Arial" pitchFamily="34" charset="0"/>
              <a:ea typeface="+mn-ea"/>
              <a:cs typeface="Arial" pitchFamily="34" charset="0"/>
            </a:endParaRPr>
          </a:p>
          <a:p>
            <a:r>
              <a:rPr lang="de-CH" dirty="0" err="1" smtClean="0"/>
              <a:t>Eclipse</a:t>
            </a:r>
            <a:r>
              <a:rPr lang="de-CH" dirty="0" smtClean="0"/>
              <a:t> bietet die Rich Client </a:t>
            </a:r>
            <a:r>
              <a:rPr lang="de-CH" dirty="0" err="1" smtClean="0"/>
              <a:t>Platform</a:t>
            </a:r>
            <a:r>
              <a:rPr lang="de-CH" dirty="0" smtClean="0"/>
              <a:t> an: </a:t>
            </a:r>
            <a:r>
              <a:rPr lang="de-CH" sz="1000" b="0" i="0" u="none" strike="noStrike" kern="1200" baseline="0" dirty="0" err="1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Eclipse</a:t>
            </a:r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 RCP (Rich Client Plattform) ist eine Plattform zur Entwicklung von Desktop-</a:t>
            </a:r>
          </a:p>
          <a:p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Anwendungen. Sie stellt ein Grundgerüst bereit, das um eigene Anwendungsfunktionalitäten</a:t>
            </a:r>
          </a:p>
          <a:p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erweitert werden kann. Evtl. mehr aus http://www.ralfebert.de/archive/eclipse_rcp/EclipseRCP.pdf</a:t>
            </a:r>
            <a:endParaRPr lang="de-CH" b="1" dirty="0" smtClean="0">
              <a:solidFill>
                <a:srgbClr val="FF0000"/>
              </a:solidFill>
            </a:endParaRPr>
          </a:p>
          <a:p>
            <a:endParaRPr lang="de-CH" sz="1000" kern="1200" dirty="0" smtClean="0">
              <a:solidFill>
                <a:schemeClr val="tx1"/>
              </a:solidFill>
              <a:effectLst/>
              <a:latin typeface="Arial" pitchFamily="34" charset="0"/>
              <a:ea typeface="+mn-ea"/>
              <a:cs typeface="Arial" pitchFamily="34" charset="0"/>
            </a:endParaRPr>
          </a:p>
          <a:p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Das </a:t>
            </a:r>
            <a:r>
              <a:rPr lang="de-CH" sz="1000" b="0" i="0" u="none" strike="noStrike" kern="1200" baseline="0" dirty="0" err="1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Rail</a:t>
            </a:r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de-CH" sz="1000" b="0" i="0" u="none" strike="noStrike" kern="1200" baseline="0" dirty="0" err="1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Control</a:t>
            </a:r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 System (RCS) ist eine der grössten </a:t>
            </a:r>
            <a:r>
              <a:rPr lang="de-CH" sz="1000" b="0" i="0" u="none" strike="noStrike" kern="1200" baseline="0" dirty="0" err="1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Eclipse</a:t>
            </a:r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 RCP Anwendungen bei den SBB. RCS soll mindestens noch 10 Jahre im Einsatz sein und kontinuierlich ausgebaut werden </a:t>
            </a:r>
          </a:p>
          <a:p>
            <a:endParaRPr lang="de-CH" b="0" baseline="0" dirty="0" smtClean="0">
              <a:solidFill>
                <a:srgbClr val="FF0000"/>
              </a:solidFill>
            </a:endParaRPr>
          </a:p>
          <a:p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Bei dem RCS Client handelt es sich um die grösste </a:t>
            </a:r>
            <a:r>
              <a:rPr lang="de-CH" sz="1000" b="0" i="0" u="none" strike="noStrike" kern="1200" baseline="0" dirty="0" err="1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Eclipse</a:t>
            </a:r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 RCP Applikation der SBB mit folgenden Kennzahlen: </a:t>
            </a:r>
          </a:p>
          <a:p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 70 </a:t>
            </a:r>
            <a:r>
              <a:rPr lang="de-CH" sz="1000" b="0" i="0" u="none" strike="noStrike" kern="1200" baseline="0" dirty="0" err="1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Plugins</a:t>
            </a:r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 </a:t>
            </a:r>
          </a:p>
          <a:p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 über 10 Hauptfenster </a:t>
            </a:r>
          </a:p>
          <a:p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 Dutzende von Dialogen </a:t>
            </a:r>
          </a:p>
          <a:p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 270‘000 Zeilen Code </a:t>
            </a:r>
          </a:p>
          <a:p>
            <a:endParaRPr lang="de-CH" sz="1000" b="0" i="0" u="none" strike="noStrike" kern="1200" baseline="0" dirty="0" smtClean="0">
              <a:solidFill>
                <a:schemeClr val="tx1"/>
              </a:solidFill>
              <a:latin typeface="Arial" pitchFamily="34" charset="0"/>
              <a:ea typeface="+mn-ea"/>
              <a:cs typeface="Arial" pitchFamily="34" charset="0"/>
            </a:endParaRPr>
          </a:p>
          <a:p>
            <a:r>
              <a:rPr lang="de-CH" sz="1000" b="0" i="0" u="none" strike="noStrike" kern="1200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rPr>
              <a:t>RCS wird zur Disposition des Zugverkehrs auf dem gesamten Streckennetz der SBB verwendet </a:t>
            </a:r>
            <a:endParaRPr lang="de-CH" dirty="0" smtClean="0"/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ED26404-58E8-4486-905C-9BBBD7B83F8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9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ED26404-58E8-4486-905C-9BBBD7B83F8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96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ED26404-58E8-4486-905C-9BBBD7B83F8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9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sz="1000" b="1" kern="1200" baseline="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Eclipse</a:t>
            </a:r>
            <a:r>
              <a:rPr lang="de-CH" sz="1000" b="1" kern="1200" baseline="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3 nicht mehr weiterentwickelt und unterstützt</a:t>
            </a:r>
            <a:r>
              <a:rPr lang="de-CH" sz="1000" kern="1200" baseline="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, </a:t>
            </a:r>
            <a:r>
              <a:rPr lang="de-CH" sz="100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Eclipse</a:t>
            </a:r>
            <a:r>
              <a:rPr lang="de-CH" sz="1000" kern="1200" baseline="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4 ist neue Version</a:t>
            </a:r>
          </a:p>
          <a:p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Die neue Version </a:t>
            </a:r>
            <a:r>
              <a:rPr lang="de-CH" sz="100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Eclipse</a:t>
            </a:r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4 RCP wurde bereits in mehreren neueren Projekten eingesetzt und hat sich bewährt.</a:t>
            </a:r>
          </a:p>
          <a:p>
            <a:endParaRPr lang="de-CH" b="0" dirty="0" smtClean="0">
              <a:solidFill>
                <a:srgbClr val="FF0000"/>
              </a:solidFill>
            </a:endParaRPr>
          </a:p>
          <a:p>
            <a:r>
              <a:rPr lang="de-CH" b="1" dirty="0" smtClean="0">
                <a:solidFill>
                  <a:srgbClr val="FF0000"/>
                </a:solidFill>
              </a:rPr>
              <a:t>Mit</a:t>
            </a:r>
            <a:r>
              <a:rPr lang="de-CH" b="1" baseline="0" dirty="0" smtClean="0">
                <a:solidFill>
                  <a:srgbClr val="FF0000"/>
                </a:solidFill>
              </a:rPr>
              <a:t> Version 4 kamen einige Änderungen</a:t>
            </a:r>
          </a:p>
          <a:p>
            <a:r>
              <a:rPr lang="de-CH" b="0" baseline="0" dirty="0" smtClean="0">
                <a:solidFill>
                  <a:srgbClr val="FF0000"/>
                </a:solidFill>
              </a:rPr>
              <a:t>Andere APIs</a:t>
            </a:r>
          </a:p>
          <a:p>
            <a:endParaRPr lang="de-CH" b="0" baseline="0" dirty="0" smtClean="0">
              <a:solidFill>
                <a:srgbClr val="FF0000"/>
              </a:solidFill>
            </a:endParaRPr>
          </a:p>
          <a:p>
            <a:r>
              <a:rPr lang="de-CH" b="0" baseline="0" dirty="0" smtClean="0">
                <a:solidFill>
                  <a:srgbClr val="FF0000"/>
                </a:solidFill>
              </a:rPr>
              <a:t>Migration nicht einfach so zu bewerkstelligen</a:t>
            </a:r>
          </a:p>
          <a:p>
            <a:endParaRPr lang="de-CH" b="0" baseline="0" dirty="0" smtClean="0">
              <a:solidFill>
                <a:srgbClr val="FF0000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Neben der Vereinfachung wurden moderne Konzepte wie </a:t>
            </a:r>
            <a:r>
              <a:rPr lang="de-CH" sz="100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Dependency</a:t>
            </a:r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de-CH" sz="100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Injection</a:t>
            </a:r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und </a:t>
            </a:r>
            <a:r>
              <a:rPr lang="de-CH" sz="100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Declarative</a:t>
            </a:r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Styling eingeführt TODO mehr</a:t>
            </a:r>
            <a:endParaRPr lang="de-CH" sz="1000" kern="1200" baseline="0" dirty="0" smtClean="0">
              <a:solidFill>
                <a:schemeClr val="tx1"/>
              </a:solidFill>
              <a:effectLst/>
              <a:latin typeface="Arial" pitchFamily="34" charset="0"/>
              <a:ea typeface="+mn-ea"/>
              <a:cs typeface="Arial" pitchFamily="34" charset="0"/>
            </a:endParaRPr>
          </a:p>
          <a:p>
            <a:endParaRPr lang="de-CH" b="0" baseline="0" dirty="0" smtClean="0">
              <a:solidFill>
                <a:srgbClr val="FF0000"/>
              </a:solidFill>
            </a:endParaRPr>
          </a:p>
          <a:p>
            <a:r>
              <a:rPr lang="de-CH" b="1" baseline="0" dirty="0" smtClean="0">
                <a:solidFill>
                  <a:srgbClr val="FF0000"/>
                </a:solidFill>
              </a:rPr>
              <a:t>RCS beispielhaft migrieren</a:t>
            </a:r>
          </a:p>
          <a:p>
            <a:endParaRPr lang="de-CH" sz="1000" b="0" i="0" u="none" strike="noStrike" kern="1200" baseline="0" dirty="0" smtClean="0">
              <a:solidFill>
                <a:schemeClr val="tx1"/>
              </a:solidFill>
              <a:latin typeface="Arial" pitchFamily="34" charset="0"/>
              <a:ea typeface="+mn-ea"/>
              <a:cs typeface="Arial" pitchFamily="34" charset="0"/>
            </a:endParaRPr>
          </a:p>
          <a:p>
            <a:r>
              <a:rPr lang="de-CH" b="0" baseline="0" dirty="0" smtClean="0">
                <a:solidFill>
                  <a:srgbClr val="FF0000"/>
                </a:solidFill>
              </a:rPr>
              <a:t>Folgende Punkte nicht negativ beeinflussen:</a:t>
            </a:r>
          </a:p>
          <a:p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 Funktionalität </a:t>
            </a:r>
          </a:p>
          <a:p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 Performance </a:t>
            </a:r>
          </a:p>
          <a:p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 Stabilität </a:t>
            </a:r>
          </a:p>
          <a:p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 </a:t>
            </a:r>
            <a:r>
              <a:rPr lang="de-CH" sz="100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Usability</a:t>
            </a:r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</a:t>
            </a:r>
          </a:p>
          <a:p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 Look </a:t>
            </a:r>
            <a:r>
              <a:rPr lang="de-CH" sz="100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and</a:t>
            </a:r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lang="de-CH" sz="1000" kern="1200" dirty="0" err="1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Feel</a:t>
            </a:r>
            <a:r>
              <a:rPr lang="de-CH" sz="1000" kern="1200" dirty="0" smtClean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Arial" pitchFamily="34" charset="0"/>
              </a:rPr>
              <a:t> </a:t>
            </a:r>
          </a:p>
          <a:p>
            <a:endParaRPr lang="de-CH" b="0" dirty="0" smtClean="0">
              <a:solidFill>
                <a:srgbClr val="FF0000"/>
              </a:solidFill>
            </a:endParaRPr>
          </a:p>
          <a:p>
            <a:endParaRPr lang="de-CH" b="0" dirty="0">
              <a:solidFill>
                <a:srgbClr val="FF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ED26404-58E8-4486-905C-9BBBD7B83F8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9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b="0" dirty="0" smtClean="0">
                <a:solidFill>
                  <a:srgbClr val="FF0000"/>
                </a:solidFill>
              </a:rPr>
              <a:t>Aspekt Ermittlung: Überlegen welche</a:t>
            </a:r>
            <a:r>
              <a:rPr lang="de-CH" b="0" baseline="0" dirty="0" smtClean="0">
                <a:solidFill>
                  <a:srgbClr val="FF0000"/>
                </a:solidFill>
              </a:rPr>
              <a:t> Aspekte genommen werden sollten</a:t>
            </a:r>
            <a:endParaRPr lang="de-CH" b="0" dirty="0" smtClean="0">
              <a:solidFill>
                <a:srgbClr val="FF0000"/>
              </a:solidFill>
            </a:endParaRPr>
          </a:p>
          <a:p>
            <a:r>
              <a:rPr lang="de-CH" b="0" dirty="0" smtClean="0">
                <a:solidFill>
                  <a:srgbClr val="FF0000"/>
                </a:solidFill>
              </a:rPr>
              <a:t>E4 Plattform</a:t>
            </a:r>
            <a:r>
              <a:rPr lang="de-CH" b="0" baseline="0" dirty="0" smtClean="0">
                <a:solidFill>
                  <a:srgbClr val="FF0000"/>
                </a:solidFill>
              </a:rPr>
              <a:t> als Basis aufbauen</a:t>
            </a:r>
          </a:p>
          <a:p>
            <a:endParaRPr lang="de-CH" b="0" baseline="0" dirty="0" smtClean="0">
              <a:solidFill>
                <a:srgbClr val="FF0000"/>
              </a:solidFill>
            </a:endParaRPr>
          </a:p>
          <a:p>
            <a:r>
              <a:rPr lang="de-CH" b="0" baseline="0" dirty="0" smtClean="0">
                <a:solidFill>
                  <a:srgbClr val="FF0000"/>
                </a:solidFill>
              </a:rPr>
              <a:t>Bearbeitung der 4 Aspekte</a:t>
            </a:r>
          </a:p>
          <a:p>
            <a:endParaRPr lang="de-CH" b="0" baseline="0" dirty="0" smtClean="0">
              <a:solidFill>
                <a:srgbClr val="FF0000"/>
              </a:solidFill>
            </a:endParaRPr>
          </a:p>
          <a:p>
            <a:r>
              <a:rPr lang="de-CH" b="0" baseline="0" dirty="0" smtClean="0">
                <a:solidFill>
                  <a:srgbClr val="FF0000"/>
                </a:solidFill>
              </a:rPr>
              <a:t>Ordnung schaffen</a:t>
            </a:r>
            <a:endParaRPr lang="de-CH" b="0" dirty="0">
              <a:solidFill>
                <a:srgbClr val="FF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ED26404-58E8-4486-905C-9BBBD7B83F8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9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b="0" dirty="0">
              <a:solidFill>
                <a:srgbClr val="FF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ED26404-58E8-4486-905C-9BBBD7B83F8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9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 smtClean="0"/>
          </a:p>
          <a:p>
            <a:pPr lvl="1"/>
            <a:r>
              <a:rPr lang="de-CH" dirty="0" smtClean="0"/>
              <a:t>Theoretische Grundlage im Projekthandbuch</a:t>
            </a:r>
          </a:p>
          <a:p>
            <a:pPr lvl="1"/>
            <a:r>
              <a:rPr lang="de-CH" dirty="0" smtClean="0"/>
              <a:t>Exemplarische Migration einer View und  Eintrag im Projekthandbuch</a:t>
            </a:r>
          </a:p>
          <a:p>
            <a:endParaRPr lang="de-CH" dirty="0" smtClean="0"/>
          </a:p>
          <a:p>
            <a:endParaRPr lang="de-CH" dirty="0" smtClean="0"/>
          </a:p>
          <a:p>
            <a:endParaRPr lang="de-CH" dirty="0" smtClean="0"/>
          </a:p>
          <a:p>
            <a:r>
              <a:rPr lang="de-CH" dirty="0" smtClean="0"/>
              <a:t>Probleme Performance</a:t>
            </a:r>
          </a:p>
          <a:p>
            <a:endParaRPr lang="de-CH" b="0" dirty="0">
              <a:solidFill>
                <a:srgbClr val="FF0000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ED26404-58E8-4486-905C-9BBBD7B83F8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9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Statische Aufrufe von </a:t>
            </a:r>
            <a:r>
              <a:rPr lang="de-CH" dirty="0" err="1" smtClean="0"/>
              <a:t>Frameork</a:t>
            </a:r>
            <a:r>
              <a:rPr lang="de-CH" dirty="0" smtClean="0"/>
              <a:t> Methoden durch </a:t>
            </a:r>
            <a:r>
              <a:rPr lang="de-CH" dirty="0" err="1" smtClean="0"/>
              <a:t>Dependency</a:t>
            </a:r>
            <a:r>
              <a:rPr lang="de-CH" dirty="0" smtClean="0"/>
              <a:t> </a:t>
            </a:r>
            <a:r>
              <a:rPr lang="de-CH" dirty="0" err="1" smtClean="0"/>
              <a:t>Injection</a:t>
            </a:r>
            <a:r>
              <a:rPr lang="de-CH" dirty="0" smtClean="0"/>
              <a:t> ersetzt</a:t>
            </a:r>
          </a:p>
          <a:p>
            <a:r>
              <a:rPr lang="de-CH" dirty="0" smtClean="0"/>
              <a:t>E3 Adapter durch E4 Adapter ersetzt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ED26404-58E8-4486-905C-9BBBD7B83F8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9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Statische Aufrufe von </a:t>
            </a:r>
            <a:r>
              <a:rPr lang="de-CH" dirty="0" err="1" smtClean="0"/>
              <a:t>Frameork</a:t>
            </a:r>
            <a:r>
              <a:rPr lang="de-CH" dirty="0" smtClean="0"/>
              <a:t> Methoden durch </a:t>
            </a:r>
            <a:r>
              <a:rPr lang="de-CH" dirty="0" err="1" smtClean="0"/>
              <a:t>Dependency</a:t>
            </a:r>
            <a:r>
              <a:rPr lang="de-CH" dirty="0" smtClean="0"/>
              <a:t> </a:t>
            </a:r>
            <a:r>
              <a:rPr lang="de-CH" dirty="0" err="1" smtClean="0"/>
              <a:t>Injection</a:t>
            </a:r>
            <a:r>
              <a:rPr lang="de-CH" dirty="0" smtClean="0"/>
              <a:t> ersetzt</a:t>
            </a:r>
          </a:p>
          <a:p>
            <a:r>
              <a:rPr lang="de-CH" dirty="0" smtClean="0"/>
              <a:t>E3 Adapter durch E4 Adapter ersetzt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ED26404-58E8-4486-905C-9BBBD7B83F8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9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Unterschiede aufgezeigt</a:t>
            </a:r>
          </a:p>
          <a:p>
            <a:r>
              <a:rPr lang="de-CH" dirty="0" smtClean="0"/>
              <a:t>Weg gezeigt wie Migration durchgeführt werden kann</a:t>
            </a:r>
          </a:p>
          <a:p>
            <a:r>
              <a:rPr lang="de-CH" dirty="0" smtClean="0"/>
              <a:t>Probleme mit Key Binding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ED26404-58E8-4486-905C-9BBBD7B83F8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96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Standard Services</a:t>
            </a:r>
          </a:p>
          <a:p>
            <a:r>
              <a:rPr lang="de-CH" dirty="0" smtClean="0"/>
              <a:t>Eigene Services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smtClean="0"/>
              <a:t>SBB • Division • Abteilung oder Bereich • DD.MM.YY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ED26404-58E8-4486-905C-9BBBD7B83F8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79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ti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ti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ti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ti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ti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ti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55649" y="4949383"/>
            <a:ext cx="8064501" cy="923330"/>
          </a:xfrm>
        </p:spPr>
        <p:txBody>
          <a:bodyPr bIns="0" anchor="t" anchorCtr="0">
            <a:noAutofit/>
          </a:bodyPr>
          <a:lstStyle>
            <a:lvl1pPr>
              <a:lnSpc>
                <a:spcPct val="100000"/>
              </a:lnSpc>
              <a:defRPr sz="3000" baseline="0">
                <a:solidFill>
                  <a:srgbClr val="000000"/>
                </a:solidFill>
              </a:defRPr>
            </a:lvl1pPr>
          </a:lstStyle>
          <a:p>
            <a:r>
              <a:rPr lang="de-CH" noProof="0" dirty="0" smtClean="0"/>
              <a:t>Dies ist der Titel der Präsentation.</a:t>
            </a:r>
            <a:endParaRPr lang="de-C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55650" y="6048753"/>
            <a:ext cx="8065266" cy="246221"/>
          </a:xfrm>
        </p:spPr>
        <p:txBody>
          <a:bodyPr t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noProof="0" dirty="0" smtClean="0"/>
              <a:t>Name Vortragender, Ort, Datum</a:t>
            </a:r>
            <a:endParaRPr lang="de-CH" noProof="0" dirty="0"/>
          </a:p>
        </p:txBody>
      </p:sp>
      <p:sp>
        <p:nvSpPr>
          <p:cNvPr id="6" name="Footer Placeholder 5" hidden="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CH" noProof="0" smtClean="0"/>
              <a:t>SBB • Division • Abteilung oder Bereich • DD.MM.YY</a:t>
            </a:r>
            <a:endParaRPr lang="de-CH" noProof="0"/>
          </a:p>
        </p:txBody>
      </p:sp>
      <p:sp>
        <p:nvSpPr>
          <p:cNvPr id="7" name="Slide Number Placeholder 6" hidden="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pPr/>
              <a:t>‹Nr.›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06904046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CH" noProof="0" dirty="0" smtClean="0"/>
              <a:t>Die Textfolie mit Bild.</a:t>
            </a:r>
            <a:br>
              <a:rPr lang="de-CH" noProof="0" dirty="0" smtClean="0"/>
            </a:br>
            <a:r>
              <a:rPr lang="de-CH" noProof="0" dirty="0" smtClean="0"/>
              <a:t>Titel bitte maximal zweizeilig.</a:t>
            </a:r>
            <a:endParaRPr lang="de-CH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noProof="0" smtClean="0"/>
              <a:t>SBB • Division • Abteilung oder Bereich • DD.MM.YY</a:t>
            </a:r>
            <a:endParaRPr lang="de-CH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t>‹Nr.›</a:t>
            </a:fld>
            <a:endParaRPr lang="de-CH" noProof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656000"/>
            <a:ext cx="3240038" cy="4860000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de-CH" dirty="0" smtClean="0"/>
              <a:t>Klicken Sie hier, um ein Bild einzufügen.</a:t>
            </a:r>
            <a:endParaRPr lang="de-CH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347864" y="1655999"/>
            <a:ext cx="5472608" cy="4867200"/>
          </a:xfrm>
        </p:spPr>
        <p:txBody>
          <a:bodyPr>
            <a:noAutofit/>
          </a:bodyPr>
          <a:lstStyle/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543514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1464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LogoInternational" hidden="1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370956"/>
            <a:ext cx="3021822" cy="245237"/>
          </a:xfrm>
          <a:prstGeom prst="rect">
            <a:avLst/>
          </a:prstGeom>
        </p:spPr>
      </p:pic>
      <p:pic>
        <p:nvPicPr>
          <p:cNvPr id="11" name="LogoCargo" hidden="1"/>
          <p:cNvPicPr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600" y="370956"/>
            <a:ext cx="2614479" cy="245237"/>
          </a:xfrm>
          <a:prstGeom prst="rect">
            <a:avLst/>
          </a:prstGeom>
        </p:spPr>
      </p:pic>
      <p:pic>
        <p:nvPicPr>
          <p:cNvPr id="5" name="LogoSBB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154" y="324000"/>
            <a:ext cx="2071318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0584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"/>
          <p:cNvSpPr/>
          <p:nvPr userDrawn="1"/>
        </p:nvSpPr>
        <p:spPr>
          <a:xfrm>
            <a:off x="0" y="876300"/>
            <a:ext cx="7945903" cy="5991079"/>
          </a:xfrm>
          <a:custGeom>
            <a:avLst/>
            <a:gdLst>
              <a:gd name="connsiteX0" fmla="*/ 7932420 w 7932420"/>
              <a:gd name="connsiteY0" fmla="*/ 1325880 h 5646420"/>
              <a:gd name="connsiteX1" fmla="*/ 0 w 7932420"/>
              <a:gd name="connsiteY1" fmla="*/ 0 h 5646420"/>
              <a:gd name="connsiteX2" fmla="*/ 0 w 7932420"/>
              <a:gd name="connsiteY2" fmla="*/ 5646420 h 5646420"/>
              <a:gd name="connsiteX3" fmla="*/ 7924800 w 7932420"/>
              <a:gd name="connsiteY3" fmla="*/ 5646420 h 5646420"/>
              <a:gd name="connsiteX4" fmla="*/ 7932420 w 7932420"/>
              <a:gd name="connsiteY4" fmla="*/ 1325880 h 5646420"/>
              <a:gd name="connsiteX0" fmla="*/ 7932420 w 7932420"/>
              <a:gd name="connsiteY0" fmla="*/ 1325880 h 5991079"/>
              <a:gd name="connsiteX1" fmla="*/ 0 w 7932420"/>
              <a:gd name="connsiteY1" fmla="*/ 0 h 5991079"/>
              <a:gd name="connsiteX2" fmla="*/ 0 w 7932420"/>
              <a:gd name="connsiteY2" fmla="*/ 5991079 h 5991079"/>
              <a:gd name="connsiteX3" fmla="*/ 7924800 w 7932420"/>
              <a:gd name="connsiteY3" fmla="*/ 5646420 h 5991079"/>
              <a:gd name="connsiteX4" fmla="*/ 7932420 w 7932420"/>
              <a:gd name="connsiteY4" fmla="*/ 1325880 h 5991079"/>
              <a:gd name="connsiteX0" fmla="*/ 7932420 w 7932420"/>
              <a:gd name="connsiteY0" fmla="*/ 1325880 h 5991079"/>
              <a:gd name="connsiteX1" fmla="*/ 0 w 7932420"/>
              <a:gd name="connsiteY1" fmla="*/ 0 h 5991079"/>
              <a:gd name="connsiteX2" fmla="*/ 0 w 7932420"/>
              <a:gd name="connsiteY2" fmla="*/ 5991079 h 5991079"/>
              <a:gd name="connsiteX3" fmla="*/ 7931834 w 7932420"/>
              <a:gd name="connsiteY3" fmla="*/ 5984044 h 5991079"/>
              <a:gd name="connsiteX4" fmla="*/ 7932420 w 7932420"/>
              <a:gd name="connsiteY4" fmla="*/ 1325880 h 5991079"/>
              <a:gd name="connsiteX0" fmla="*/ 7932420 w 7932420"/>
              <a:gd name="connsiteY0" fmla="*/ 1325880 h 5991079"/>
              <a:gd name="connsiteX1" fmla="*/ 0 w 7932420"/>
              <a:gd name="connsiteY1" fmla="*/ 0 h 5991079"/>
              <a:gd name="connsiteX2" fmla="*/ 0 w 7932420"/>
              <a:gd name="connsiteY2" fmla="*/ 5991079 h 5991079"/>
              <a:gd name="connsiteX3" fmla="*/ 7931834 w 7932420"/>
              <a:gd name="connsiteY3" fmla="*/ 5991078 h 5991079"/>
              <a:gd name="connsiteX4" fmla="*/ 7932420 w 7932420"/>
              <a:gd name="connsiteY4" fmla="*/ 1325880 h 5991079"/>
              <a:gd name="connsiteX0" fmla="*/ 7932420 w 7945903"/>
              <a:gd name="connsiteY0" fmla="*/ 1325880 h 5991079"/>
              <a:gd name="connsiteX1" fmla="*/ 0 w 7945903"/>
              <a:gd name="connsiteY1" fmla="*/ 0 h 5991079"/>
              <a:gd name="connsiteX2" fmla="*/ 0 w 7945903"/>
              <a:gd name="connsiteY2" fmla="*/ 5991079 h 5991079"/>
              <a:gd name="connsiteX3" fmla="*/ 7945901 w 7945903"/>
              <a:gd name="connsiteY3" fmla="*/ 5991078 h 5991079"/>
              <a:gd name="connsiteX4" fmla="*/ 7932420 w 7945903"/>
              <a:gd name="connsiteY4" fmla="*/ 1325880 h 5991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45903" h="5991079">
                <a:moveTo>
                  <a:pt x="7932420" y="1325880"/>
                </a:moveTo>
                <a:lnTo>
                  <a:pt x="0" y="0"/>
                </a:lnTo>
                <a:lnTo>
                  <a:pt x="0" y="5991079"/>
                </a:lnTo>
                <a:lnTo>
                  <a:pt x="7945901" y="5991078"/>
                </a:lnTo>
                <a:cubicBezTo>
                  <a:pt x="7946096" y="4438357"/>
                  <a:pt x="7932225" y="2878601"/>
                  <a:pt x="7932420" y="1325880"/>
                </a:cubicBezTo>
                <a:close/>
              </a:path>
            </a:pathLst>
          </a:custGeom>
          <a:solidFill>
            <a:srgbClr val="E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noAutofit/>
          </a:bodyPr>
          <a:lstStyle/>
          <a:p>
            <a:pPr algn="ctr"/>
            <a:endParaRPr lang="en-GB" sz="2400" b="1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11188" y="2343149"/>
            <a:ext cx="6913140" cy="3894163"/>
          </a:xfrm>
        </p:spPr>
        <p:txBody>
          <a:bodyPr bIns="0" anchor="t" anchorCtr="0">
            <a:noAutofit/>
          </a:bodyPr>
          <a:lstStyle>
            <a:lvl1pPr algn="l">
              <a:lnSpc>
                <a:spcPts val="4300"/>
              </a:lnSpc>
              <a:defRPr sz="3200" b="0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 smtClean="0"/>
              <a:t>Der Kapiteltext hat maximal 7 Zeilen.</a:t>
            </a:r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20250018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/>
          <p:cNvSpPr>
            <a:spLocks/>
          </p:cNvSpPr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DE" sz="2400" b="1" dirty="0"/>
          </a:p>
        </p:txBody>
      </p:sp>
      <p:sp>
        <p:nvSpPr>
          <p:cNvPr id="7" name="Freeform 1"/>
          <p:cNvSpPr/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D70000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DE" sz="2400" b="1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23529" y="1700808"/>
            <a:ext cx="3410271" cy="2448272"/>
          </a:xfrm>
        </p:spPr>
        <p:txBody>
          <a:bodyPr bIns="0" anchor="t" anchorCtr="0">
            <a:noAutofit/>
          </a:bodyPr>
          <a:lstStyle>
            <a:lvl1pPr marL="0" marR="0" indent="0" defTabSz="914400" rtl="0" eaLnBrk="1" fontAlgn="auto" latinLnBrk="0" hangingPunct="1">
              <a:lnSpc>
                <a:spcPts val="3100"/>
              </a:lnSpc>
              <a:spcBef>
                <a:spcPct val="0"/>
              </a:spcBef>
              <a:spcAft>
                <a:spcPts val="0"/>
              </a:spcAft>
              <a:tabLst/>
              <a:defRPr sz="2400" b="1" baseline="0">
                <a:solidFill>
                  <a:srgbClr val="FFFFFF"/>
                </a:solidFill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ts val="3100"/>
              </a:lnSpc>
              <a:spcBef>
                <a:spcPct val="0"/>
              </a:spcBef>
              <a:spcAft>
                <a:spcPts val="0"/>
              </a:spcAft>
              <a:tabLst/>
              <a:defRPr/>
            </a:pPr>
            <a:r>
              <a:rPr kumimoji="0" lang="de-CH" sz="2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Fügen Sie hier Ihren Text ein.</a:t>
            </a:r>
            <a:endParaRPr kumimoji="0" lang="de-CH" sz="2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932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sfolie 1 Logo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/>
          <p:cNvSpPr>
            <a:spLocks/>
          </p:cNvSpPr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DE" sz="2400" b="1" dirty="0"/>
          </a:p>
        </p:txBody>
      </p:sp>
      <p:sp>
        <p:nvSpPr>
          <p:cNvPr id="7" name="Freeform 1"/>
          <p:cNvSpPr/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D70000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DE" sz="2400" b="1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23529" y="1700808"/>
            <a:ext cx="3410271" cy="2448272"/>
          </a:xfrm>
        </p:spPr>
        <p:txBody>
          <a:bodyPr bIns="0" anchor="t" anchorCtr="0">
            <a:noAutofit/>
          </a:bodyPr>
          <a:lstStyle>
            <a:lvl1pPr marL="0" marR="0" indent="0" defTabSz="914400" rtl="0" eaLnBrk="1" fontAlgn="auto" latinLnBrk="0" hangingPunct="1">
              <a:lnSpc>
                <a:spcPts val="3100"/>
              </a:lnSpc>
              <a:spcBef>
                <a:spcPct val="0"/>
              </a:spcBef>
              <a:spcAft>
                <a:spcPts val="0"/>
              </a:spcAft>
              <a:tabLst/>
              <a:defRPr sz="2400" b="1" baseline="0">
                <a:solidFill>
                  <a:srgbClr val="FFFFFF"/>
                </a:solidFill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ts val="3100"/>
              </a:lnSpc>
              <a:spcBef>
                <a:spcPct val="0"/>
              </a:spcBef>
              <a:spcAft>
                <a:spcPts val="0"/>
              </a:spcAft>
              <a:tabLst/>
              <a:defRPr/>
            </a:pPr>
            <a:r>
              <a:rPr kumimoji="0" lang="de-CH" sz="27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Fügen Sie hier Ihren Text ein.</a:t>
            </a:r>
            <a:endParaRPr kumimoji="0" lang="de-CH" sz="27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pic>
        <p:nvPicPr>
          <p:cNvPr id="10" name="LogoInternational" hidden="1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370956"/>
            <a:ext cx="3021822" cy="245237"/>
          </a:xfrm>
          <a:prstGeom prst="rect">
            <a:avLst/>
          </a:prstGeom>
        </p:spPr>
      </p:pic>
      <p:pic>
        <p:nvPicPr>
          <p:cNvPr id="11" name="LogoCargo" hidden="1"/>
          <p:cNvPicPr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600" y="370956"/>
            <a:ext cx="2614479" cy="245237"/>
          </a:xfrm>
          <a:prstGeom prst="rect">
            <a:avLst/>
          </a:prstGeom>
        </p:spPr>
      </p:pic>
      <p:pic>
        <p:nvPicPr>
          <p:cNvPr id="8" name="LogoSBB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154" y="324000"/>
            <a:ext cx="2071318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8256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>
            <a:off x="-14630" y="819302"/>
            <a:ext cx="3950208" cy="6049671"/>
          </a:xfrm>
          <a:custGeom>
            <a:avLst/>
            <a:gdLst>
              <a:gd name="connsiteX0" fmla="*/ 3950208 w 3950208"/>
              <a:gd name="connsiteY0" fmla="*/ 716890 h 6049671"/>
              <a:gd name="connsiteX1" fmla="*/ 3950208 w 3950208"/>
              <a:gd name="connsiteY1" fmla="*/ 5691226 h 6049671"/>
              <a:gd name="connsiteX2" fmla="*/ 1953158 w 3950208"/>
              <a:gd name="connsiteY2" fmla="*/ 6049671 h 6049671"/>
              <a:gd name="connsiteX3" fmla="*/ 0 w 3950208"/>
              <a:gd name="connsiteY3" fmla="*/ 6049671 h 6049671"/>
              <a:gd name="connsiteX4" fmla="*/ 0 w 3950208"/>
              <a:gd name="connsiteY4" fmla="*/ 0 h 6049671"/>
              <a:gd name="connsiteX5" fmla="*/ 3950208 w 3950208"/>
              <a:gd name="connsiteY5" fmla="*/ 716890 h 6049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50208" h="6049671">
                <a:moveTo>
                  <a:pt x="3950208" y="716890"/>
                </a:moveTo>
                <a:lnTo>
                  <a:pt x="3950208" y="5691226"/>
                </a:lnTo>
                <a:lnTo>
                  <a:pt x="1953158" y="6049671"/>
                </a:lnTo>
                <a:lnTo>
                  <a:pt x="0" y="6049671"/>
                </a:lnTo>
                <a:lnTo>
                  <a:pt x="0" y="0"/>
                </a:lnTo>
                <a:lnTo>
                  <a:pt x="3950208" y="716890"/>
                </a:ln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9" name="Freeform 1"/>
          <p:cNvSpPr>
            <a:spLocks/>
          </p:cNvSpPr>
          <p:nvPr userDrawn="1"/>
        </p:nvSpPr>
        <p:spPr>
          <a:xfrm>
            <a:off x="-14630" y="819302"/>
            <a:ext cx="3950208" cy="6049671"/>
          </a:xfrm>
          <a:custGeom>
            <a:avLst/>
            <a:gdLst>
              <a:gd name="connsiteX0" fmla="*/ 3950208 w 3950208"/>
              <a:gd name="connsiteY0" fmla="*/ 716890 h 6049671"/>
              <a:gd name="connsiteX1" fmla="*/ 3950208 w 3950208"/>
              <a:gd name="connsiteY1" fmla="*/ 5691226 h 6049671"/>
              <a:gd name="connsiteX2" fmla="*/ 1953158 w 3950208"/>
              <a:gd name="connsiteY2" fmla="*/ 6049671 h 6049671"/>
              <a:gd name="connsiteX3" fmla="*/ 0 w 3950208"/>
              <a:gd name="connsiteY3" fmla="*/ 6049671 h 6049671"/>
              <a:gd name="connsiteX4" fmla="*/ 0 w 3950208"/>
              <a:gd name="connsiteY4" fmla="*/ 0 h 6049671"/>
              <a:gd name="connsiteX5" fmla="*/ 3950208 w 3950208"/>
              <a:gd name="connsiteY5" fmla="*/ 716890 h 6049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50208" h="6049671">
                <a:moveTo>
                  <a:pt x="3950208" y="716890"/>
                </a:moveTo>
                <a:lnTo>
                  <a:pt x="3950208" y="5691226"/>
                </a:lnTo>
                <a:lnTo>
                  <a:pt x="1953158" y="6049671"/>
                </a:lnTo>
                <a:lnTo>
                  <a:pt x="0" y="6049671"/>
                </a:lnTo>
                <a:lnTo>
                  <a:pt x="0" y="0"/>
                </a:lnTo>
                <a:lnTo>
                  <a:pt x="3950208" y="716890"/>
                </a:lnTo>
                <a:close/>
              </a:path>
            </a:pathLst>
          </a:custGeom>
          <a:solidFill>
            <a:srgbClr val="D70000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23528" y="1556793"/>
            <a:ext cx="3410272" cy="4752528"/>
          </a:xfrm>
        </p:spPr>
        <p:txBody>
          <a:bodyPr bIns="0" anchor="t" anchorCtr="0">
            <a:noAutofit/>
          </a:bodyPr>
          <a:lstStyle>
            <a:lvl1pPr algn="l">
              <a:lnSpc>
                <a:spcPts val="3100"/>
              </a:lnSpc>
              <a:defRPr sz="2400" b="1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 smtClean="0"/>
              <a:t>Fügen Sie hier Ihren Text ein. Es sind auch mehrere Zeilen möglich.</a:t>
            </a:r>
          </a:p>
        </p:txBody>
      </p:sp>
    </p:spTree>
    <p:extLst>
      <p:ext uri="{BB962C8B-B14F-4D97-AF65-F5344CB8AC3E}">
        <p14:creationId xmlns:p14="http://schemas.microsoft.com/office/powerpoint/2010/main" val="383492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sfolie 2 Logo weis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>
            <a:off x="-14630" y="819302"/>
            <a:ext cx="3950208" cy="6049671"/>
          </a:xfrm>
          <a:custGeom>
            <a:avLst/>
            <a:gdLst>
              <a:gd name="connsiteX0" fmla="*/ 3950208 w 3950208"/>
              <a:gd name="connsiteY0" fmla="*/ 716890 h 6049671"/>
              <a:gd name="connsiteX1" fmla="*/ 3950208 w 3950208"/>
              <a:gd name="connsiteY1" fmla="*/ 5691226 h 6049671"/>
              <a:gd name="connsiteX2" fmla="*/ 1953158 w 3950208"/>
              <a:gd name="connsiteY2" fmla="*/ 6049671 h 6049671"/>
              <a:gd name="connsiteX3" fmla="*/ 0 w 3950208"/>
              <a:gd name="connsiteY3" fmla="*/ 6049671 h 6049671"/>
              <a:gd name="connsiteX4" fmla="*/ 0 w 3950208"/>
              <a:gd name="connsiteY4" fmla="*/ 0 h 6049671"/>
              <a:gd name="connsiteX5" fmla="*/ 3950208 w 3950208"/>
              <a:gd name="connsiteY5" fmla="*/ 716890 h 6049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50208" h="6049671">
                <a:moveTo>
                  <a:pt x="3950208" y="716890"/>
                </a:moveTo>
                <a:lnTo>
                  <a:pt x="3950208" y="5691226"/>
                </a:lnTo>
                <a:lnTo>
                  <a:pt x="1953158" y="6049671"/>
                </a:lnTo>
                <a:lnTo>
                  <a:pt x="0" y="6049671"/>
                </a:lnTo>
                <a:lnTo>
                  <a:pt x="0" y="0"/>
                </a:lnTo>
                <a:lnTo>
                  <a:pt x="3950208" y="716890"/>
                </a:ln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9" name="Freeform 1"/>
          <p:cNvSpPr>
            <a:spLocks/>
          </p:cNvSpPr>
          <p:nvPr userDrawn="1"/>
        </p:nvSpPr>
        <p:spPr>
          <a:xfrm>
            <a:off x="-14630" y="819302"/>
            <a:ext cx="3950208" cy="6049671"/>
          </a:xfrm>
          <a:custGeom>
            <a:avLst/>
            <a:gdLst>
              <a:gd name="connsiteX0" fmla="*/ 3950208 w 3950208"/>
              <a:gd name="connsiteY0" fmla="*/ 716890 h 6049671"/>
              <a:gd name="connsiteX1" fmla="*/ 3950208 w 3950208"/>
              <a:gd name="connsiteY1" fmla="*/ 5691226 h 6049671"/>
              <a:gd name="connsiteX2" fmla="*/ 1953158 w 3950208"/>
              <a:gd name="connsiteY2" fmla="*/ 6049671 h 6049671"/>
              <a:gd name="connsiteX3" fmla="*/ 0 w 3950208"/>
              <a:gd name="connsiteY3" fmla="*/ 6049671 h 6049671"/>
              <a:gd name="connsiteX4" fmla="*/ 0 w 3950208"/>
              <a:gd name="connsiteY4" fmla="*/ 0 h 6049671"/>
              <a:gd name="connsiteX5" fmla="*/ 3950208 w 3950208"/>
              <a:gd name="connsiteY5" fmla="*/ 716890 h 6049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50208" h="6049671">
                <a:moveTo>
                  <a:pt x="3950208" y="716890"/>
                </a:moveTo>
                <a:lnTo>
                  <a:pt x="3950208" y="5691226"/>
                </a:lnTo>
                <a:lnTo>
                  <a:pt x="1953158" y="6049671"/>
                </a:lnTo>
                <a:lnTo>
                  <a:pt x="0" y="6049671"/>
                </a:lnTo>
                <a:lnTo>
                  <a:pt x="0" y="0"/>
                </a:lnTo>
                <a:lnTo>
                  <a:pt x="3950208" y="716890"/>
                </a:lnTo>
                <a:close/>
              </a:path>
            </a:pathLst>
          </a:custGeom>
          <a:solidFill>
            <a:srgbClr val="D70000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23528" y="1556793"/>
            <a:ext cx="3410272" cy="4752528"/>
          </a:xfrm>
        </p:spPr>
        <p:txBody>
          <a:bodyPr bIns="0" anchor="t" anchorCtr="0">
            <a:noAutofit/>
          </a:bodyPr>
          <a:lstStyle>
            <a:lvl1pPr algn="l">
              <a:lnSpc>
                <a:spcPts val="3100"/>
              </a:lnSpc>
              <a:defRPr sz="2400" b="1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 smtClean="0"/>
              <a:t>Fügen Sie hier Ihren Text ein. Es sind auch mehrere Zeilen möglich.</a:t>
            </a:r>
          </a:p>
        </p:txBody>
      </p:sp>
      <p:pic>
        <p:nvPicPr>
          <p:cNvPr id="8" name="LogoInternational" hidden="1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370956"/>
            <a:ext cx="3021822" cy="245237"/>
          </a:xfrm>
          <a:prstGeom prst="rect">
            <a:avLst/>
          </a:prstGeom>
        </p:spPr>
      </p:pic>
      <p:pic>
        <p:nvPicPr>
          <p:cNvPr id="10" name="LogoCargo" hidden="1"/>
          <p:cNvPicPr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600" y="370956"/>
            <a:ext cx="2614479" cy="245237"/>
          </a:xfrm>
          <a:prstGeom prst="rect">
            <a:avLst/>
          </a:prstGeom>
        </p:spPr>
      </p:pic>
      <p:pic>
        <p:nvPicPr>
          <p:cNvPr id="12" name="LogoSBB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154" y="324000"/>
            <a:ext cx="2071318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5551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/>
          <p:cNvSpPr>
            <a:spLocks/>
          </p:cNvSpPr>
          <p:nvPr userDrawn="1"/>
        </p:nvSpPr>
        <p:spPr>
          <a:xfrm>
            <a:off x="0" y="4986245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3" name="Freeform 1"/>
          <p:cNvSpPr/>
          <p:nvPr userDrawn="1"/>
        </p:nvSpPr>
        <p:spPr>
          <a:xfrm>
            <a:off x="0" y="4993333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D70000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23530" y="5798843"/>
            <a:ext cx="5620071" cy="798509"/>
          </a:xfrm>
        </p:spPr>
        <p:txBody>
          <a:bodyPr bIns="0" anchor="t" anchorCtr="0">
            <a:noAutofit/>
          </a:bodyPr>
          <a:lstStyle>
            <a:lvl1pPr algn="l">
              <a:lnSpc>
                <a:spcPts val="3100"/>
              </a:lnSpc>
              <a:defRPr sz="2400" b="1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 smtClean="0"/>
              <a:t>Fügen Sie hier Ihren Text ein. Es sind auch zwei Zeilen möglich.</a:t>
            </a:r>
          </a:p>
        </p:txBody>
      </p:sp>
    </p:spTree>
    <p:extLst>
      <p:ext uri="{BB962C8B-B14F-4D97-AF65-F5344CB8AC3E}">
        <p14:creationId xmlns:p14="http://schemas.microsoft.com/office/powerpoint/2010/main" val="22858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sfolie 3 Logo weis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/>
          <p:cNvSpPr>
            <a:spLocks/>
          </p:cNvSpPr>
          <p:nvPr userDrawn="1"/>
        </p:nvSpPr>
        <p:spPr>
          <a:xfrm>
            <a:off x="0" y="4986245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3" name="Freeform 1"/>
          <p:cNvSpPr/>
          <p:nvPr userDrawn="1"/>
        </p:nvSpPr>
        <p:spPr>
          <a:xfrm>
            <a:off x="0" y="4993333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D70000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23530" y="5798843"/>
            <a:ext cx="5620071" cy="798509"/>
          </a:xfrm>
        </p:spPr>
        <p:txBody>
          <a:bodyPr bIns="0" anchor="t" anchorCtr="0">
            <a:noAutofit/>
          </a:bodyPr>
          <a:lstStyle>
            <a:lvl1pPr algn="l">
              <a:lnSpc>
                <a:spcPts val="3100"/>
              </a:lnSpc>
              <a:defRPr sz="2400" b="1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 smtClean="0"/>
              <a:t>Fügen Sie hier Ihren Text ein. Es sind auch zwei Zeilen möglich.</a:t>
            </a:r>
          </a:p>
        </p:txBody>
      </p:sp>
      <p:pic>
        <p:nvPicPr>
          <p:cNvPr id="5" name="LogoInternational" hidden="1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370956"/>
            <a:ext cx="3021822" cy="245237"/>
          </a:xfrm>
          <a:prstGeom prst="rect">
            <a:avLst/>
          </a:prstGeom>
        </p:spPr>
      </p:pic>
      <p:pic>
        <p:nvPicPr>
          <p:cNvPr id="6" name="LogoCargo" hidden="1"/>
          <p:cNvPicPr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600" y="370956"/>
            <a:ext cx="2614479" cy="245237"/>
          </a:xfrm>
          <a:prstGeom prst="rect">
            <a:avLst/>
          </a:prstGeom>
        </p:spPr>
      </p:pic>
      <p:pic>
        <p:nvPicPr>
          <p:cNvPr id="9" name="LogoSBB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154" y="324000"/>
            <a:ext cx="2071318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106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 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/>
          <p:cNvSpPr>
            <a:spLocks/>
          </p:cNvSpPr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DE" sz="2400" b="1" dirty="0"/>
          </a:p>
        </p:txBody>
      </p:sp>
      <p:sp>
        <p:nvSpPr>
          <p:cNvPr id="5" name="Freeform 1"/>
          <p:cNvSpPr/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D70000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DE" sz="2400" b="1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23529" y="1434040"/>
            <a:ext cx="3181671" cy="1601960"/>
          </a:xfrm>
        </p:spPr>
        <p:txBody>
          <a:bodyPr bIns="0">
            <a:noAutofit/>
          </a:bodyPr>
          <a:lstStyle>
            <a:lvl1pPr>
              <a:lnSpc>
                <a:spcPct val="100000"/>
              </a:lnSpc>
              <a:defRPr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 smtClean="0"/>
              <a:t>Dies ist der Titel der Präsentation.</a:t>
            </a:r>
            <a:endParaRPr lang="de-CH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3528" y="3333516"/>
            <a:ext cx="3181672" cy="701028"/>
          </a:xfrm>
        </p:spPr>
        <p:txBody>
          <a:bodyPr t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noProof="0" dirty="0" smtClean="0"/>
              <a:t>Name Vortragender, Ort, Datum</a:t>
            </a:r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2029991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/>
          <p:cNvSpPr>
            <a:spLocks/>
          </p:cNvSpPr>
          <p:nvPr userDrawn="1"/>
        </p:nvSpPr>
        <p:spPr>
          <a:xfrm>
            <a:off x="0" y="4986245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3" name="Freeform 1"/>
          <p:cNvSpPr/>
          <p:nvPr userDrawn="1"/>
        </p:nvSpPr>
        <p:spPr>
          <a:xfrm>
            <a:off x="0" y="4993333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D70000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23530" y="5798843"/>
            <a:ext cx="5620071" cy="798509"/>
          </a:xfrm>
        </p:spPr>
        <p:txBody>
          <a:bodyPr bIns="0" anchor="t" anchorCtr="0">
            <a:noAutofit/>
          </a:bodyPr>
          <a:lstStyle>
            <a:lvl1pPr algn="l">
              <a:lnSpc>
                <a:spcPts val="3100"/>
              </a:lnSpc>
              <a:defRPr sz="3200" b="0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 smtClean="0"/>
              <a:t>Besten Dank.</a:t>
            </a:r>
          </a:p>
        </p:txBody>
      </p:sp>
    </p:spTree>
    <p:extLst>
      <p:ext uri="{BB962C8B-B14F-4D97-AF65-F5344CB8AC3E}">
        <p14:creationId xmlns:p14="http://schemas.microsoft.com/office/powerpoint/2010/main" val="24471289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folie Logo weis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/>
          <p:cNvSpPr>
            <a:spLocks/>
          </p:cNvSpPr>
          <p:nvPr userDrawn="1"/>
        </p:nvSpPr>
        <p:spPr>
          <a:xfrm>
            <a:off x="0" y="4986245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3" name="Freeform 1"/>
          <p:cNvSpPr/>
          <p:nvPr userDrawn="1"/>
        </p:nvSpPr>
        <p:spPr>
          <a:xfrm>
            <a:off x="0" y="4993333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D70000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23530" y="5798843"/>
            <a:ext cx="5620071" cy="798509"/>
          </a:xfrm>
        </p:spPr>
        <p:txBody>
          <a:bodyPr bIns="0" anchor="t" anchorCtr="0">
            <a:noAutofit/>
          </a:bodyPr>
          <a:lstStyle>
            <a:lvl1pPr algn="l">
              <a:lnSpc>
                <a:spcPts val="3100"/>
              </a:lnSpc>
              <a:defRPr sz="3200" b="0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 smtClean="0"/>
              <a:t>Besten Dank.</a:t>
            </a:r>
          </a:p>
        </p:txBody>
      </p:sp>
      <p:pic>
        <p:nvPicPr>
          <p:cNvPr id="9" name="LogoInternational" hidden="1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370956"/>
            <a:ext cx="3021822" cy="245237"/>
          </a:xfrm>
          <a:prstGeom prst="rect">
            <a:avLst/>
          </a:prstGeom>
        </p:spPr>
      </p:pic>
      <p:pic>
        <p:nvPicPr>
          <p:cNvPr id="10" name="LogoCargo" hidden="1"/>
          <p:cNvPicPr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600" y="370956"/>
            <a:ext cx="2614479" cy="245237"/>
          </a:xfrm>
          <a:prstGeom prst="rect">
            <a:avLst/>
          </a:prstGeom>
        </p:spPr>
      </p:pic>
      <p:pic>
        <p:nvPicPr>
          <p:cNvPr id="8" name="LogoSBB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154" y="324000"/>
            <a:ext cx="2071318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09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 rot Logo wei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/>
          <p:cNvSpPr>
            <a:spLocks/>
          </p:cNvSpPr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DE" sz="2400" b="1" dirty="0"/>
          </a:p>
        </p:txBody>
      </p:sp>
      <p:sp>
        <p:nvSpPr>
          <p:cNvPr id="5" name="Freeform 1"/>
          <p:cNvSpPr/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D70000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DE" sz="2400" b="1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23529" y="1434040"/>
            <a:ext cx="3181671" cy="1601960"/>
          </a:xfrm>
        </p:spPr>
        <p:txBody>
          <a:bodyPr bIns="0">
            <a:noAutofit/>
          </a:bodyPr>
          <a:lstStyle>
            <a:lvl1pPr>
              <a:lnSpc>
                <a:spcPct val="100000"/>
              </a:lnSpc>
              <a:defRPr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 smtClean="0"/>
              <a:t>Dies ist der Titel der Präsentation.</a:t>
            </a:r>
            <a:endParaRPr lang="de-CH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3528" y="3333516"/>
            <a:ext cx="3181672" cy="701028"/>
          </a:xfrm>
        </p:spPr>
        <p:txBody>
          <a:bodyPr t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noProof="0" dirty="0" smtClean="0"/>
              <a:t>Name Vortragender, Ort, Datum</a:t>
            </a:r>
          </a:p>
          <a:p>
            <a:endParaRPr lang="de-CH" noProof="0" dirty="0"/>
          </a:p>
        </p:txBody>
      </p:sp>
      <p:pic>
        <p:nvPicPr>
          <p:cNvPr id="6" name="LogoInternational" hidden="1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370956"/>
            <a:ext cx="3021822" cy="245237"/>
          </a:xfrm>
          <a:prstGeom prst="rect">
            <a:avLst/>
          </a:prstGeom>
        </p:spPr>
      </p:pic>
      <p:pic>
        <p:nvPicPr>
          <p:cNvPr id="7" name="LogoCargo" hidden="1"/>
          <p:cNvPicPr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600" y="370956"/>
            <a:ext cx="2614479" cy="245237"/>
          </a:xfrm>
          <a:prstGeom prst="rect">
            <a:avLst/>
          </a:prstGeom>
        </p:spPr>
      </p:pic>
      <p:pic>
        <p:nvPicPr>
          <p:cNvPr id="8" name="LogoSBB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154" y="324000"/>
            <a:ext cx="2071318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84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noProof="0" dirty="0" smtClean="0"/>
              <a:t>Agenda.</a:t>
            </a:r>
            <a:br>
              <a:rPr lang="de-CH" noProof="0" dirty="0" smtClean="0"/>
            </a:br>
            <a:r>
              <a:rPr lang="de-CH" noProof="0" dirty="0" smtClean="0"/>
              <a:t>Titel bitte maximal zweizeilig.</a:t>
            </a:r>
            <a:endParaRPr lang="de-CH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noProof="0" smtClean="0"/>
              <a:t>SBB • Division • Abteilung oder Bereich • DD.MM.YY</a:t>
            </a:r>
            <a:endParaRPr lang="de-CH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t>‹Nr.›</a:t>
            </a:fld>
            <a:endParaRPr lang="de-CH" noProof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55650" y="1656000"/>
            <a:ext cx="8064500" cy="4867200"/>
          </a:xfrm>
        </p:spPr>
        <p:txBody>
          <a:bodyPr>
            <a:noAutofit/>
          </a:bodyPr>
          <a:lstStyle>
            <a:lvl1pPr marL="288000" indent="-288000">
              <a:buClr>
                <a:schemeClr val="accent6"/>
              </a:buClr>
              <a:buSzPct val="100000"/>
              <a:buFont typeface="+mj-lt"/>
              <a:buAutoNum type="arabicPeriod"/>
              <a:defRPr/>
            </a:lvl1pPr>
            <a:lvl2pPr marL="432000" indent="-144000">
              <a:spcBef>
                <a:spcPts val="0"/>
              </a:spcBef>
              <a:buClr>
                <a:srgbClr val="000000"/>
              </a:buClr>
              <a:defRPr/>
            </a:lvl2pPr>
            <a:lvl3pPr marL="612000" indent="-144000">
              <a:spcBef>
                <a:spcPts val="0"/>
              </a:spcBef>
              <a:buClr>
                <a:schemeClr val="tx1"/>
              </a:buClr>
              <a:buFont typeface="Symbol" pitchFamily="18" charset="2"/>
              <a:buChar char="-"/>
              <a:defRPr/>
            </a:lvl3pPr>
            <a:lvl4pPr marL="648000" indent="0">
              <a:spcBef>
                <a:spcPts val="0"/>
              </a:spcBef>
              <a:buFontTx/>
              <a:buNone/>
              <a:defRPr/>
            </a:lvl4pPr>
            <a:lvl5pPr marL="828000" indent="0">
              <a:spcBef>
                <a:spcPts val="0"/>
              </a:spcBef>
              <a:buFontTx/>
              <a:buNone/>
              <a:defRPr/>
            </a:lvl5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35202342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CH" noProof="0" dirty="0" smtClean="0"/>
              <a:t>Die Textfolie.</a:t>
            </a:r>
            <a:br>
              <a:rPr lang="de-CH" noProof="0" dirty="0" smtClean="0"/>
            </a:br>
            <a:r>
              <a:rPr lang="de-CH" noProof="0" dirty="0" smtClean="0"/>
              <a:t>Titel bitte maximal zweizeilig.</a:t>
            </a:r>
            <a:endParaRPr lang="de-CH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noProof="0" smtClean="0"/>
              <a:t>SBB • Division • Abteilung oder Bereich • DD.MM.YY</a:t>
            </a:r>
            <a:endParaRPr lang="de-CH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t>‹Nr.›</a:t>
            </a:fld>
            <a:endParaRPr lang="de-CH" noProof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55650" y="1656000"/>
            <a:ext cx="8064500" cy="4867200"/>
          </a:xfrm>
        </p:spPr>
        <p:txBody>
          <a:bodyPr>
            <a:noAutofit/>
          </a:bodyPr>
          <a:lstStyle/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21481588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CH" dirty="0" smtClean="0"/>
              <a:t>Die zweispaltige Textfolie.</a:t>
            </a:r>
            <a:br>
              <a:rPr lang="de-CH" dirty="0" smtClean="0"/>
            </a:br>
            <a:r>
              <a:rPr lang="de-CH" dirty="0" smtClean="0"/>
              <a:t>Titel bitte maximal zweizeilig.</a:t>
            </a:r>
            <a:endParaRPr lang="de-CH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noProof="0" smtClean="0"/>
              <a:t>SBB • Division • Abteilung oder Bereich • DD.MM.YY</a:t>
            </a:r>
            <a:endParaRPr lang="de-CH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t>‹Nr.›</a:t>
            </a:fld>
            <a:endParaRPr lang="de-CH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55650" y="1655999"/>
            <a:ext cx="3960000" cy="4867200"/>
          </a:xfrm>
        </p:spPr>
        <p:txBody>
          <a:bodyPr>
            <a:noAutofit/>
          </a:bodyPr>
          <a:lstStyle/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860032" y="1655999"/>
            <a:ext cx="3960118" cy="4867200"/>
          </a:xfrm>
        </p:spPr>
        <p:txBody>
          <a:bodyPr>
            <a:noAutofit/>
          </a:bodyPr>
          <a:lstStyle/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4318349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 smtClean="0"/>
              <a:t>Titelmasterformat durch Klicken bearbeiten</a:t>
            </a:r>
            <a:endParaRPr lang="de-CH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650" y="1656000"/>
            <a:ext cx="8064500" cy="4867200"/>
          </a:xfrm>
        </p:spPr>
        <p:txBody>
          <a:bodyPr>
            <a:noAutofit/>
          </a:bodyPr>
          <a:lstStyle/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noProof="0" smtClean="0"/>
              <a:t>SBB • Division • Abteilung oder Bereich • DD.MM.YY</a:t>
            </a:r>
            <a:endParaRPr lang="de-CH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t>‹Nr.›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365699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Text und 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 smtClean="0"/>
              <a:t>Die Objektfolie. </a:t>
            </a:r>
            <a:br>
              <a:rPr lang="de-CH" dirty="0" smtClean="0"/>
            </a:br>
            <a:r>
              <a:rPr lang="de-CH" dirty="0" smtClean="0"/>
              <a:t>Titel bitte maximal zweizeilig.</a:t>
            </a:r>
            <a:endParaRPr lang="de-CH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noProof="0" dirty="0" smtClean="0"/>
              <a:t>SBB • Division • Abteilung oder Bereich • DD.MM.YY</a:t>
            </a:r>
            <a:endParaRPr lang="de-CH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t>‹Nr.›</a:t>
            </a:fld>
            <a:endParaRPr lang="de-CH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55650" y="1656000"/>
            <a:ext cx="8064500" cy="720799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/>
            </a:lvl1pPr>
            <a:lvl2pPr marL="288000" indent="0">
              <a:buNone/>
              <a:defRPr/>
            </a:lvl2pPr>
          </a:lstStyle>
          <a:p>
            <a:pPr lvl="0"/>
            <a:r>
              <a:rPr lang="de-DE" noProof="0" smtClean="0"/>
              <a:t>Textmasterformat bearbeiten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755650" y="2451600"/>
            <a:ext cx="8064500" cy="3528016"/>
          </a:xfrm>
        </p:spPr>
        <p:txBody>
          <a:bodyPr>
            <a:noAutofit/>
          </a:bodyPr>
          <a:lstStyle/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3421629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noProof="0" dirty="0" smtClean="0"/>
              <a:t>Die Textfolie mit Bild.</a:t>
            </a:r>
            <a:br>
              <a:rPr lang="de-CH" noProof="0" dirty="0" smtClean="0"/>
            </a:br>
            <a:r>
              <a:rPr lang="de-CH" noProof="0" dirty="0" smtClean="0"/>
              <a:t>Titel bitte maximal zweizeilig.</a:t>
            </a:r>
            <a:endParaRPr lang="de-CH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noProof="0" smtClean="0"/>
              <a:t>SBB • Division • Abteilung oder Bereich • DD.MM.YY</a:t>
            </a:r>
            <a:endParaRPr lang="de-CH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t>‹Nr.›</a:t>
            </a:fld>
            <a:endParaRPr lang="de-CH" noProof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55648" y="1655999"/>
            <a:ext cx="5040000" cy="4867200"/>
          </a:xfrm>
        </p:spPr>
        <p:txBody>
          <a:bodyPr>
            <a:noAutofit/>
          </a:bodyPr>
          <a:lstStyle/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5903962" y="1656000"/>
            <a:ext cx="3240038" cy="4860000"/>
          </a:xfrm>
        </p:spPr>
        <p:txBody>
          <a:bodyPr anchor="ctr" anchorCtr="1"/>
          <a:lstStyle>
            <a:lvl1pPr marL="0" indent="0" algn="l">
              <a:buFontTx/>
              <a:buNone/>
              <a:defRPr/>
            </a:lvl1pPr>
          </a:lstStyle>
          <a:p>
            <a:r>
              <a:rPr lang="de-CH" dirty="0" smtClean="0"/>
              <a:t>Klicken Sie hier, um ein Bild einzufügen.</a:t>
            </a:r>
            <a:endParaRPr lang="de-CH" noProof="0" dirty="0" smtClean="0"/>
          </a:p>
        </p:txBody>
      </p:sp>
    </p:spTree>
    <p:extLst>
      <p:ext uri="{BB962C8B-B14F-4D97-AF65-F5344CB8AC3E}">
        <p14:creationId xmlns:p14="http://schemas.microsoft.com/office/powerpoint/2010/main" val="2521725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3.ti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algn="r">
              <a:defRPr sz="60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CH" noProof="0" smtClean="0"/>
              <a:t>SBB • Division • Abteilung oder Bereich • DD.MM.YY</a:t>
            </a:r>
            <a:endParaRPr lang="de-CH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21774" y="6618257"/>
            <a:ext cx="298376" cy="1231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600" b="1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5E115662-413A-4888-B9BC-797CDE14544F}" type="slidenum">
              <a:rPr lang="de-CH" noProof="0" smtClean="0"/>
              <a:pPr/>
              <a:t>‹Nr.›</a:t>
            </a:fld>
            <a:endParaRPr lang="de-CH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650" y="1655999"/>
            <a:ext cx="8064500" cy="486862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5650" y="692150"/>
            <a:ext cx="8064500" cy="73866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noProof="0" smtClean="0"/>
              <a:t>Titelmasterformat durch Klicken bearbeiten</a:t>
            </a:r>
            <a:endParaRPr lang="de-CH" noProof="0" dirty="0"/>
          </a:p>
        </p:txBody>
      </p:sp>
      <p:pic>
        <p:nvPicPr>
          <p:cNvPr id="9" name="LogoInternational" hidden="1"/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96136" y="370955"/>
            <a:ext cx="3021822" cy="245237"/>
          </a:xfrm>
          <a:prstGeom prst="rect">
            <a:avLst/>
          </a:prstGeom>
        </p:spPr>
      </p:pic>
      <p:pic>
        <p:nvPicPr>
          <p:cNvPr id="10" name="LogoCargo" hidden="1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03600" y="370955"/>
            <a:ext cx="2614479" cy="245237"/>
          </a:xfrm>
          <a:prstGeom prst="rect">
            <a:avLst/>
          </a:prstGeom>
        </p:spPr>
      </p:pic>
      <p:pic>
        <p:nvPicPr>
          <p:cNvPr id="12" name="LogoSBB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154" y="324000"/>
            <a:ext cx="2071318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488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5" r:id="rId2"/>
    <p:sldLayoutId id="2147483686" r:id="rId3"/>
    <p:sldLayoutId id="2147483658" r:id="rId4"/>
    <p:sldLayoutId id="2147483665" r:id="rId5"/>
    <p:sldLayoutId id="2147483652" r:id="rId6"/>
    <p:sldLayoutId id="2147483650" r:id="rId7"/>
    <p:sldLayoutId id="2147483666" r:id="rId8"/>
    <p:sldLayoutId id="2147483660" r:id="rId9"/>
    <p:sldLayoutId id="2147483661" r:id="rId10"/>
    <p:sldLayoutId id="2147483690" r:id="rId11"/>
    <p:sldLayoutId id="2147483691" r:id="rId12"/>
    <p:sldLayoutId id="2147483675" r:id="rId13"/>
    <p:sldLayoutId id="2147483681" r:id="rId14"/>
    <p:sldLayoutId id="2147483679" r:id="rId15"/>
    <p:sldLayoutId id="2147483683" r:id="rId16"/>
    <p:sldLayoutId id="2147483689" r:id="rId17"/>
    <p:sldLayoutId id="2147483676" r:id="rId18"/>
    <p:sldLayoutId id="2147483688" r:id="rId19"/>
    <p:sldLayoutId id="2147483678" r:id="rId20"/>
    <p:sldLayoutId id="2147483682" r:id="rId2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288000" indent="-288000" algn="l" defTabSz="914400" rtl="0" eaLnBrk="1" latinLnBrk="0" hangingPunct="1">
        <a:lnSpc>
          <a:spcPts val="2500"/>
        </a:lnSpc>
        <a:spcBef>
          <a:spcPts val="1000"/>
        </a:spcBef>
        <a:buClr>
          <a:schemeClr val="accent6"/>
        </a:buClr>
        <a:buSzPct val="80000"/>
        <a:buFont typeface="Wingdings 3" pitchFamily="18" charset="2"/>
        <a:buChar char="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576000" indent="-288000" algn="l" defTabSz="914400" rtl="0" eaLnBrk="1" latinLnBrk="0" hangingPunct="1">
        <a:lnSpc>
          <a:spcPts val="2500"/>
        </a:lnSpc>
        <a:spcBef>
          <a:spcPts val="1000"/>
        </a:spcBef>
        <a:buClr>
          <a:srgbClr val="000000"/>
        </a:buClr>
        <a:buSzPct val="90000"/>
        <a:buFont typeface="Arial" pitchFamily="34" charset="0"/>
        <a:buChar char="▪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864000" indent="-288000" algn="l" defTabSz="914400" rtl="0" eaLnBrk="1" latinLnBrk="0" hangingPunct="1">
        <a:lnSpc>
          <a:spcPts val="2500"/>
        </a:lnSpc>
        <a:spcBef>
          <a:spcPts val="1000"/>
        </a:spcBef>
        <a:buClr>
          <a:schemeClr val="tx1"/>
        </a:buClr>
        <a:buSzPct val="90000"/>
        <a:buFont typeface="Symbol" pitchFamily="18" charset="2"/>
        <a:buChar char="-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440000" indent="-288000" algn="l" defTabSz="914400" rtl="0" eaLnBrk="1" latinLnBrk="0" hangingPunct="1">
        <a:lnSpc>
          <a:spcPts val="2500"/>
        </a:lnSpc>
        <a:spcBef>
          <a:spcPts val="1000"/>
        </a:spcBef>
        <a:buClr>
          <a:srgbClr val="2D327D"/>
        </a:buClr>
        <a:buSzPct val="90000"/>
        <a:buFontTx/>
        <a:buNone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800000" indent="-288000" algn="l" defTabSz="914400" rtl="0" eaLnBrk="1" latinLnBrk="0" hangingPunct="1">
        <a:lnSpc>
          <a:spcPts val="2500"/>
        </a:lnSpc>
        <a:spcBef>
          <a:spcPts val="1000"/>
        </a:spcBef>
        <a:buClr>
          <a:srgbClr val="2D327D"/>
        </a:buClr>
        <a:buSzPct val="90000"/>
        <a:buFontTx/>
        <a:buNone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/>
              <a:t>Eclipse</a:t>
            </a:r>
            <a:r>
              <a:rPr lang="de-CH" dirty="0"/>
              <a:t> 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</a:t>
            </a:r>
            <a:br>
              <a:rPr lang="de-CH" dirty="0" smtClean="0"/>
            </a:br>
            <a:r>
              <a:rPr lang="de-CH" dirty="0"/>
              <a:t/>
            </a:r>
            <a:br>
              <a:rPr lang="de-CH" dirty="0"/>
            </a:b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MT-FS13-05	</a:t>
            </a:r>
            <a:br>
              <a:rPr lang="de-CH" dirty="0"/>
            </a:br>
            <a:r>
              <a:rPr lang="de-CH" dirty="0" err="1"/>
              <a:t>Rothenbühler</a:t>
            </a:r>
            <a:r>
              <a:rPr lang="de-CH" dirty="0"/>
              <a:t> Mike</a:t>
            </a:r>
          </a:p>
        </p:txBody>
      </p:sp>
    </p:spTree>
    <p:extLst>
      <p:ext uri="{BB962C8B-B14F-4D97-AF65-F5344CB8AC3E}">
        <p14:creationId xmlns:p14="http://schemas.microsoft.com/office/powerpoint/2010/main" val="110187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 smtClean="0"/>
              <a:t>Eclipse</a:t>
            </a:r>
            <a:r>
              <a:rPr lang="de-CH" dirty="0" smtClean="0"/>
              <a:t> </a:t>
            </a:r>
            <a:r>
              <a:rPr lang="de-CH" dirty="0"/>
              <a:t>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 • 20.09.2013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smtClean="0"/>
              <a:pPr/>
              <a:t>10</a:t>
            </a:fld>
            <a:endParaRPr lang="de-CH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3600" dirty="0" smtClean="0"/>
              <a:t>Services</a:t>
            </a:r>
            <a:r>
              <a:rPr lang="de-CH" sz="1600" dirty="0" smtClean="0"/>
              <a:t> </a:t>
            </a:r>
            <a:br>
              <a:rPr lang="de-CH" sz="1600" dirty="0" smtClean="0"/>
            </a:br>
            <a:endParaRPr lang="de-CH" sz="1600" dirty="0"/>
          </a:p>
        </p:txBody>
      </p:sp>
      <p:sp>
        <p:nvSpPr>
          <p:cNvPr id="11" name="Text Placeholder 4"/>
          <p:cNvSpPr txBox="1">
            <a:spLocks/>
          </p:cNvSpPr>
          <p:nvPr/>
        </p:nvSpPr>
        <p:spPr>
          <a:xfrm>
            <a:off x="251520" y="1268760"/>
            <a:ext cx="3096022" cy="17281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251520" y="1831336"/>
            <a:ext cx="3096022" cy="58955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659363" y="3773882"/>
            <a:ext cx="2085514" cy="36004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Aspekt Ermittlung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16769" y="6015067"/>
            <a:ext cx="1752397" cy="45720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E4 </a:t>
            </a:r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Plattform</a:t>
            </a:r>
            <a:endParaRPr lang="de-CH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5650" y="1656000"/>
            <a:ext cx="8064500" cy="4867200"/>
          </a:xfrm>
        </p:spPr>
        <p:txBody>
          <a:bodyPr/>
          <a:lstStyle/>
          <a:p>
            <a:r>
              <a:rPr lang="de-CH" dirty="0" smtClean="0"/>
              <a:t>Standard Services</a:t>
            </a:r>
          </a:p>
          <a:p>
            <a:r>
              <a:rPr lang="de-CH" dirty="0" smtClean="0"/>
              <a:t>Eigene Services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77306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 smtClean="0"/>
              <a:t>Eclipse</a:t>
            </a:r>
            <a:r>
              <a:rPr lang="de-CH" dirty="0" smtClean="0"/>
              <a:t> </a:t>
            </a:r>
            <a:r>
              <a:rPr lang="de-CH" dirty="0"/>
              <a:t>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 • 20.09.2013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smtClean="0"/>
              <a:pPr/>
              <a:t>11</a:t>
            </a:fld>
            <a:endParaRPr lang="de-CH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3600" dirty="0" smtClean="0"/>
              <a:t>Fazit</a:t>
            </a:r>
            <a:r>
              <a:rPr lang="de-CH" sz="1600" dirty="0" smtClean="0"/>
              <a:t/>
            </a:r>
            <a:br>
              <a:rPr lang="de-CH" sz="1600" dirty="0" smtClean="0"/>
            </a:br>
            <a:endParaRPr lang="de-CH" sz="1600" dirty="0"/>
          </a:p>
        </p:txBody>
      </p:sp>
      <p:sp>
        <p:nvSpPr>
          <p:cNvPr id="11" name="Text Placeholder 4"/>
          <p:cNvSpPr txBox="1">
            <a:spLocks/>
          </p:cNvSpPr>
          <p:nvPr/>
        </p:nvSpPr>
        <p:spPr>
          <a:xfrm>
            <a:off x="251520" y="1268760"/>
            <a:ext cx="3096022" cy="17281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251520" y="1831336"/>
            <a:ext cx="3096022" cy="58955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659363" y="3773882"/>
            <a:ext cx="2085514" cy="36004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Aspekt Ermittlung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16769" y="6015067"/>
            <a:ext cx="1752397" cy="45720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E4 </a:t>
            </a:r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Plattform</a:t>
            </a:r>
            <a:endParaRPr lang="de-CH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5650" y="1656000"/>
            <a:ext cx="8064500" cy="4867200"/>
          </a:xfrm>
        </p:spPr>
        <p:txBody>
          <a:bodyPr/>
          <a:lstStyle/>
          <a:p>
            <a:r>
              <a:rPr lang="de-CH" dirty="0" smtClean="0"/>
              <a:t>Nein noch nicht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8169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 smtClean="0"/>
              <a:t>Eclipse</a:t>
            </a:r>
            <a:r>
              <a:rPr lang="de-CH" dirty="0" smtClean="0"/>
              <a:t> </a:t>
            </a:r>
            <a:r>
              <a:rPr lang="de-CH" dirty="0"/>
              <a:t>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 • 20.09.2013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smtClean="0"/>
              <a:pPr/>
              <a:t>12</a:t>
            </a:fld>
            <a:endParaRPr lang="de-CH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3600" dirty="0" smtClean="0"/>
              <a:t>Fragen</a:t>
            </a:r>
            <a:r>
              <a:rPr lang="de-CH" sz="1600" dirty="0" smtClean="0"/>
              <a:t/>
            </a:r>
            <a:br>
              <a:rPr lang="de-CH" sz="1600" dirty="0" smtClean="0"/>
            </a:br>
            <a:endParaRPr lang="de-CH" sz="1600" dirty="0"/>
          </a:p>
        </p:txBody>
      </p:sp>
      <p:sp>
        <p:nvSpPr>
          <p:cNvPr id="11" name="Text Placeholder 4"/>
          <p:cNvSpPr txBox="1">
            <a:spLocks/>
          </p:cNvSpPr>
          <p:nvPr/>
        </p:nvSpPr>
        <p:spPr>
          <a:xfrm>
            <a:off x="251520" y="1268760"/>
            <a:ext cx="3096022" cy="17281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251520" y="1831336"/>
            <a:ext cx="3096022" cy="58955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659363" y="3773882"/>
            <a:ext cx="2085514" cy="36004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Aspekt Ermittlung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16769" y="6015067"/>
            <a:ext cx="1752397" cy="45720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E4 </a:t>
            </a:r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Plattform</a:t>
            </a:r>
            <a:endParaRPr lang="de-CH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5650" y="1656000"/>
            <a:ext cx="8064500" cy="4867200"/>
          </a:xfrm>
        </p:spPr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6254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 smtClean="0"/>
              <a:t>Eclipse</a:t>
            </a:r>
            <a:r>
              <a:rPr lang="de-CH" dirty="0" smtClean="0"/>
              <a:t> </a:t>
            </a:r>
            <a:r>
              <a:rPr lang="de-CH" dirty="0"/>
              <a:t>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 • 20.09.2013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smtClean="0"/>
              <a:pPr/>
              <a:t>2</a:t>
            </a:fld>
            <a:endParaRPr lang="de-CH"/>
          </a:p>
        </p:txBody>
      </p:sp>
      <p:pic>
        <p:nvPicPr>
          <p:cNvPr id="6" name="Picture 2" descr="D:\Schule\MAS\MAS\Präsentation\Bilder\SBB-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60" y="122118"/>
            <a:ext cx="3603625" cy="360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60" y="2246585"/>
            <a:ext cx="2342580" cy="1055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6437" y="1458179"/>
            <a:ext cx="4163381" cy="4956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D:\Schule\MAS\MAS\Präsentation\Bilder\ZWL_Ausschnit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61" y="3544619"/>
            <a:ext cx="3241576" cy="2869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3600" dirty="0"/>
              <a:t>Umfeld / </a:t>
            </a:r>
            <a:r>
              <a:rPr lang="de-CH" sz="3600" dirty="0" smtClean="0"/>
              <a:t>Ausgangslage</a:t>
            </a:r>
            <a:br>
              <a:rPr lang="de-CH" sz="3600" dirty="0" smtClean="0"/>
            </a:br>
            <a:r>
              <a:rPr lang="de-CH" sz="1600" dirty="0"/>
              <a:t> </a:t>
            </a:r>
            <a:endParaRPr lang="de-CH" sz="3600" dirty="0"/>
          </a:p>
        </p:txBody>
      </p:sp>
    </p:spTree>
    <p:extLst>
      <p:ext uri="{BB962C8B-B14F-4D97-AF65-F5344CB8AC3E}">
        <p14:creationId xmlns:p14="http://schemas.microsoft.com/office/powerpoint/2010/main" val="1650044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 smtClean="0"/>
              <a:t>Eclipse</a:t>
            </a:r>
            <a:r>
              <a:rPr lang="de-CH" dirty="0" smtClean="0"/>
              <a:t> </a:t>
            </a:r>
            <a:r>
              <a:rPr lang="de-CH" dirty="0"/>
              <a:t>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 • 20.09.2013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smtClean="0"/>
              <a:pPr/>
              <a:t>3</a:t>
            </a:fld>
            <a:endParaRPr lang="de-CH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3600" dirty="0"/>
              <a:t>Problemstellung</a:t>
            </a:r>
            <a:r>
              <a:rPr lang="de-CH" dirty="0" smtClean="0"/>
              <a:t/>
            </a:r>
            <a:br>
              <a:rPr lang="de-CH" dirty="0" smtClean="0"/>
            </a:br>
            <a:r>
              <a:rPr lang="de-CH" sz="1600" dirty="0" smtClean="0"/>
              <a:t> </a:t>
            </a:r>
            <a:endParaRPr lang="de-CH" dirty="0"/>
          </a:p>
        </p:txBody>
      </p:sp>
      <p:pic>
        <p:nvPicPr>
          <p:cNvPr id="2050" name="Picture 2" descr="D:\Schule\MAS\MAS\Präsentation\Bilder\ZWL_komplet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0877" y="2780928"/>
            <a:ext cx="5068008" cy="366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51520" y="4221088"/>
            <a:ext cx="3096022" cy="2304256"/>
          </a:xfrm>
        </p:spPr>
        <p:txBody>
          <a:bodyPr/>
          <a:lstStyle/>
          <a:p>
            <a:r>
              <a:rPr lang="de-CH" b="1" dirty="0"/>
              <a:t>Neue </a:t>
            </a:r>
            <a:r>
              <a:rPr lang="de-CH" b="1" dirty="0" smtClean="0"/>
              <a:t>APIs</a:t>
            </a:r>
          </a:p>
          <a:p>
            <a:endParaRPr lang="de-CH" b="1" smtClean="0"/>
          </a:p>
          <a:p>
            <a:r>
              <a:rPr lang="de-CH" b="1" smtClean="0"/>
              <a:t>Modeled</a:t>
            </a:r>
            <a:r>
              <a:rPr lang="de-CH" b="1" dirty="0" smtClean="0"/>
              <a:t> UI</a:t>
            </a:r>
          </a:p>
          <a:p>
            <a:r>
              <a:rPr lang="de-CH" b="1" dirty="0" err="1" smtClean="0"/>
              <a:t>Dependency</a:t>
            </a:r>
            <a:r>
              <a:rPr lang="de-CH" b="1" dirty="0" smtClean="0"/>
              <a:t> </a:t>
            </a:r>
            <a:r>
              <a:rPr lang="de-CH" b="1" dirty="0" err="1" smtClean="0"/>
              <a:t>Injection</a:t>
            </a:r>
            <a:endParaRPr lang="de-CH" b="1" dirty="0" smtClean="0"/>
          </a:p>
          <a:p>
            <a:r>
              <a:rPr lang="de-CH" b="1" dirty="0" err="1" smtClean="0"/>
              <a:t>Application</a:t>
            </a:r>
            <a:r>
              <a:rPr lang="de-CH" b="1" dirty="0" smtClean="0"/>
              <a:t> Services</a:t>
            </a:r>
          </a:p>
          <a:p>
            <a:r>
              <a:rPr lang="de-CH" b="1" dirty="0" smtClean="0"/>
              <a:t>CSS</a:t>
            </a:r>
            <a:endParaRPr lang="de-CH" b="1" dirty="0"/>
          </a:p>
        </p:txBody>
      </p:sp>
      <p:sp>
        <p:nvSpPr>
          <p:cNvPr id="11" name="Text Placeholder 4"/>
          <p:cNvSpPr txBox="1">
            <a:spLocks/>
          </p:cNvSpPr>
          <p:nvPr/>
        </p:nvSpPr>
        <p:spPr>
          <a:xfrm>
            <a:off x="251520" y="1268760"/>
            <a:ext cx="3096022" cy="17281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251520" y="1831336"/>
            <a:ext cx="3096022" cy="58955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 smtClean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460289"/>
            <a:ext cx="3257550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uppieren 1"/>
          <p:cNvGrpSpPr/>
          <p:nvPr/>
        </p:nvGrpSpPr>
        <p:grpSpPr>
          <a:xfrm>
            <a:off x="3428628" y="2041314"/>
            <a:ext cx="584499" cy="588379"/>
            <a:chOff x="3428628" y="2041314"/>
            <a:chExt cx="584499" cy="588379"/>
          </a:xfrm>
        </p:grpSpPr>
        <p:cxnSp>
          <p:nvCxnSpPr>
            <p:cNvPr id="5" name="Gerade Verbindung 4"/>
            <p:cNvCxnSpPr>
              <a:endCxn id="2051" idx="3"/>
            </p:cNvCxnSpPr>
            <p:nvPr/>
          </p:nvCxnSpPr>
          <p:spPr>
            <a:xfrm flipV="1">
              <a:off x="3428628" y="2041314"/>
              <a:ext cx="584498" cy="588379"/>
            </a:xfrm>
            <a:prstGeom prst="line">
              <a:avLst/>
            </a:prstGeom>
            <a:ln w="889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/>
          </p:nvCxnSpPr>
          <p:spPr>
            <a:xfrm flipH="1" flipV="1">
              <a:off x="3428628" y="2041314"/>
              <a:ext cx="584499" cy="571103"/>
            </a:xfrm>
            <a:prstGeom prst="line">
              <a:avLst/>
            </a:prstGeom>
            <a:ln w="889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7138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bgerundetes Rechteck 12"/>
          <p:cNvSpPr/>
          <p:nvPr/>
        </p:nvSpPr>
        <p:spPr>
          <a:xfrm>
            <a:off x="395536" y="1729038"/>
            <a:ext cx="2450982" cy="479630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 smtClean="0"/>
          </a:p>
          <a:p>
            <a:pPr algn="ctr"/>
            <a:endParaRPr lang="de-CH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 smtClean="0"/>
              <a:t>Eclipse</a:t>
            </a:r>
            <a:r>
              <a:rPr lang="de-CH" dirty="0" smtClean="0"/>
              <a:t> </a:t>
            </a:r>
            <a:r>
              <a:rPr lang="de-CH" dirty="0"/>
              <a:t>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 • 20.09.2013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smtClean="0"/>
              <a:pPr/>
              <a:t>4</a:t>
            </a:fld>
            <a:endParaRPr lang="de-CH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3600" dirty="0" smtClean="0"/>
              <a:t>Projektverlauf</a:t>
            </a:r>
            <a:r>
              <a:rPr lang="de-CH" dirty="0"/>
              <a:t/>
            </a:r>
            <a:br>
              <a:rPr lang="de-CH" dirty="0"/>
            </a:br>
            <a:r>
              <a:rPr lang="de-CH" sz="1600" dirty="0" smtClean="0"/>
              <a:t> </a:t>
            </a:r>
            <a:endParaRPr lang="de-CH" sz="1600" dirty="0"/>
          </a:p>
        </p:txBody>
      </p:sp>
      <p:sp>
        <p:nvSpPr>
          <p:cNvPr id="11" name="Text Placeholder 4"/>
          <p:cNvSpPr txBox="1">
            <a:spLocks/>
          </p:cNvSpPr>
          <p:nvPr/>
        </p:nvSpPr>
        <p:spPr>
          <a:xfrm>
            <a:off x="251520" y="1268760"/>
            <a:ext cx="3096022" cy="17281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251520" y="1831336"/>
            <a:ext cx="3096022" cy="58955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 smtClean="0"/>
          </a:p>
        </p:txBody>
      </p:sp>
      <p:pic>
        <p:nvPicPr>
          <p:cNvPr id="14" name="Picture 2" descr="D:\Schule\MAS\MAS\Präsentation\Bilder\Nachdenken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262" y="1962287"/>
            <a:ext cx="2276475" cy="170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D:\Schule\MAS\MAS\Präsentation\Bilder\Plattform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262" y="4449664"/>
            <a:ext cx="2286000" cy="1499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bgerundetes Rechteck 16"/>
          <p:cNvSpPr/>
          <p:nvPr/>
        </p:nvSpPr>
        <p:spPr>
          <a:xfrm>
            <a:off x="3347542" y="1706529"/>
            <a:ext cx="2563210" cy="224737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b="1" dirty="0" smtClean="0"/>
          </a:p>
          <a:p>
            <a:pPr algn="ctr"/>
            <a:endParaRPr lang="de-CH" b="1" dirty="0"/>
          </a:p>
          <a:p>
            <a:pPr algn="ctr"/>
            <a:endParaRPr lang="de-CH" b="1" dirty="0" smtClean="0"/>
          </a:p>
          <a:p>
            <a:pPr algn="ctr"/>
            <a:endParaRPr lang="de-CH" b="1" dirty="0"/>
          </a:p>
          <a:p>
            <a:pPr algn="ctr"/>
            <a:endParaRPr lang="de-CH" b="1" dirty="0" smtClean="0"/>
          </a:p>
          <a:p>
            <a:pPr algn="ctr"/>
            <a:r>
              <a:rPr lang="de-CH" b="1" dirty="0" smtClean="0"/>
              <a:t>Aspekt Bearbeitung </a:t>
            </a:r>
            <a:endParaRPr lang="de-CH" b="1" dirty="0"/>
          </a:p>
        </p:txBody>
      </p:sp>
      <p:pic>
        <p:nvPicPr>
          <p:cNvPr id="18" name="Picture 4" descr="D:\Schule\MAS\MAS\Präsentation\Bilder\arbeit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2037400"/>
            <a:ext cx="1341120" cy="117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Pfeil nach rechts 18"/>
          <p:cNvSpPr/>
          <p:nvPr/>
        </p:nvSpPr>
        <p:spPr>
          <a:xfrm>
            <a:off x="2669860" y="2520346"/>
            <a:ext cx="1110052" cy="484632"/>
          </a:xfrm>
          <a:prstGeom prst="rightArrow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0" name="Nach unten gekrümmter Pfeil 19"/>
          <p:cNvSpPr/>
          <p:nvPr/>
        </p:nvSpPr>
        <p:spPr>
          <a:xfrm>
            <a:off x="4075928" y="1340768"/>
            <a:ext cx="1216152" cy="731520"/>
          </a:xfrm>
          <a:prstGeom prst="curved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tx1"/>
              </a:solidFill>
            </a:endParaRPr>
          </a:p>
        </p:txBody>
      </p:sp>
      <p:sp>
        <p:nvSpPr>
          <p:cNvPr id="22" name="Abgerundetes Rechteck 21"/>
          <p:cNvSpPr/>
          <p:nvPr/>
        </p:nvSpPr>
        <p:spPr>
          <a:xfrm>
            <a:off x="3347542" y="4439930"/>
            <a:ext cx="5486517" cy="208541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 smtClean="0"/>
          </a:p>
          <a:p>
            <a:pPr algn="ctr"/>
            <a:endParaRPr lang="de-CH" dirty="0"/>
          </a:p>
          <a:p>
            <a:pPr algn="ctr"/>
            <a:endParaRPr lang="de-CH" dirty="0" smtClean="0"/>
          </a:p>
          <a:p>
            <a:pPr algn="ctr"/>
            <a:endParaRPr lang="de-CH" dirty="0"/>
          </a:p>
          <a:p>
            <a:pPr algn="ctr"/>
            <a:endParaRPr lang="de-CH" dirty="0" smtClean="0"/>
          </a:p>
          <a:p>
            <a:pPr algn="ctr"/>
            <a:endParaRPr lang="de-CH" dirty="0"/>
          </a:p>
          <a:p>
            <a:pPr algn="ctr"/>
            <a:r>
              <a:rPr lang="de-CH" b="1" dirty="0" smtClean="0"/>
              <a:t>Resultat</a:t>
            </a:r>
            <a:endParaRPr lang="de-CH" b="1" dirty="0"/>
          </a:p>
        </p:txBody>
      </p:sp>
      <p:sp>
        <p:nvSpPr>
          <p:cNvPr id="23" name="Abgerundetes Rechteck 22"/>
          <p:cNvSpPr/>
          <p:nvPr/>
        </p:nvSpPr>
        <p:spPr>
          <a:xfrm>
            <a:off x="6383077" y="1700808"/>
            <a:ext cx="2450982" cy="225309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b="1" dirty="0" smtClean="0"/>
          </a:p>
          <a:p>
            <a:pPr algn="ctr"/>
            <a:endParaRPr lang="de-CH" b="1" dirty="0"/>
          </a:p>
          <a:p>
            <a:pPr algn="ctr"/>
            <a:endParaRPr lang="de-CH" b="1" dirty="0" smtClean="0"/>
          </a:p>
          <a:p>
            <a:pPr algn="ctr"/>
            <a:endParaRPr lang="de-CH" b="1" dirty="0"/>
          </a:p>
          <a:p>
            <a:pPr algn="ctr"/>
            <a:endParaRPr lang="de-CH" b="1" dirty="0" smtClean="0"/>
          </a:p>
          <a:p>
            <a:pPr algn="ctr"/>
            <a:r>
              <a:rPr lang="de-CH" b="1" dirty="0" err="1" smtClean="0"/>
              <a:t>Aufräum</a:t>
            </a:r>
            <a:r>
              <a:rPr lang="de-CH" b="1" dirty="0" smtClean="0"/>
              <a:t> Iteration</a:t>
            </a:r>
            <a:endParaRPr lang="de-CH" b="1" dirty="0"/>
          </a:p>
        </p:txBody>
      </p:sp>
      <p:pic>
        <p:nvPicPr>
          <p:cNvPr id="24" name="Picture 5" descr="D:\Schule\MAS\MAS\Präsentation\Bilder\Ordnung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1987108"/>
            <a:ext cx="1912144" cy="1225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Pfeil nach unten 24"/>
          <p:cNvSpPr/>
          <p:nvPr/>
        </p:nvSpPr>
        <p:spPr>
          <a:xfrm>
            <a:off x="7319288" y="3670437"/>
            <a:ext cx="484632" cy="1032075"/>
          </a:xfrm>
          <a:prstGeom prst="down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26" name="Picture 6" descr="D:\Schule\MAS\MAS\Präsentation\Bilder\PDF_Document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4668106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D:\Schule\MAS\MAS\Präsentation\Bilder\PDF_Document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1604" y="4668106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feld 27"/>
          <p:cNvSpPr txBox="1"/>
          <p:nvPr/>
        </p:nvSpPr>
        <p:spPr>
          <a:xfrm>
            <a:off x="3934186" y="5876568"/>
            <a:ext cx="5462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b="1" dirty="0" smtClean="0"/>
              <a:t>       Code                                   Projektbericht      Projekthandbuch</a:t>
            </a:r>
            <a:endParaRPr lang="de-CH" sz="1200" b="1" dirty="0"/>
          </a:p>
        </p:txBody>
      </p:sp>
      <p:sp>
        <p:nvSpPr>
          <p:cNvPr id="21" name="Pfeil nach rechts 20"/>
          <p:cNvSpPr/>
          <p:nvPr/>
        </p:nvSpPr>
        <p:spPr>
          <a:xfrm>
            <a:off x="5458044" y="2514357"/>
            <a:ext cx="1274196" cy="484632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9" name="Pfeil nach unten 28"/>
          <p:cNvSpPr/>
          <p:nvPr/>
        </p:nvSpPr>
        <p:spPr>
          <a:xfrm>
            <a:off x="4781704" y="3670437"/>
            <a:ext cx="484632" cy="1066425"/>
          </a:xfrm>
          <a:prstGeom prst="down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  <a:scene3d>
            <a:camera prst="orthographicFront">
              <a:rot lat="0" lon="0" rev="3000000"/>
            </a:camera>
            <a:lightRig rig="threePt" dir="t"/>
          </a:scene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4736862"/>
            <a:ext cx="2274856" cy="1156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feld 5"/>
          <p:cNvSpPr txBox="1"/>
          <p:nvPr/>
        </p:nvSpPr>
        <p:spPr>
          <a:xfrm>
            <a:off x="659363" y="3773882"/>
            <a:ext cx="2085514" cy="36004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Aspekt Ermittlung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16769" y="6015067"/>
            <a:ext cx="1752397" cy="45720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E4 </a:t>
            </a:r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Plattform</a:t>
            </a:r>
            <a:endParaRPr lang="de-CH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751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19" grpId="0" animBg="1"/>
      <p:bldP spid="20" grpId="0" animBg="1"/>
      <p:bldP spid="22" grpId="0" animBg="1"/>
      <p:bldP spid="23" grpId="0" animBg="1"/>
      <p:bldP spid="25" grpId="0" animBg="1"/>
      <p:bldP spid="28" grpId="0"/>
      <p:bldP spid="21" grpId="0" animBg="1"/>
      <p:bldP spid="29" grpId="0" animBg="1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 smtClean="0"/>
              <a:t>Eclipse</a:t>
            </a:r>
            <a:r>
              <a:rPr lang="de-CH" dirty="0" smtClean="0"/>
              <a:t> </a:t>
            </a:r>
            <a:r>
              <a:rPr lang="de-CH" dirty="0"/>
              <a:t>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 • 20.09.2013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smtClean="0"/>
              <a:pPr/>
              <a:t>5</a:t>
            </a:fld>
            <a:endParaRPr lang="de-CH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3600" dirty="0" smtClean="0"/>
              <a:t>Aspekt Bearbeitung</a:t>
            </a:r>
            <a:r>
              <a:rPr lang="de-CH" dirty="0"/>
              <a:t/>
            </a:r>
            <a:br>
              <a:rPr lang="de-CH" dirty="0"/>
            </a:br>
            <a:r>
              <a:rPr lang="de-CH" sz="1600" dirty="0" smtClean="0"/>
              <a:t> </a:t>
            </a:r>
            <a:endParaRPr lang="de-CH" sz="1600" dirty="0"/>
          </a:p>
        </p:txBody>
      </p:sp>
      <p:sp>
        <p:nvSpPr>
          <p:cNvPr id="11" name="Text Placeholder 4"/>
          <p:cNvSpPr txBox="1">
            <a:spLocks/>
          </p:cNvSpPr>
          <p:nvPr/>
        </p:nvSpPr>
        <p:spPr>
          <a:xfrm>
            <a:off x="251520" y="1268760"/>
            <a:ext cx="3096022" cy="17281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251520" y="1831336"/>
            <a:ext cx="3096022" cy="58955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659363" y="3773882"/>
            <a:ext cx="2085514" cy="36004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Aspekt Ermittlung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16769" y="6015067"/>
            <a:ext cx="1752397" cy="45720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E4 </a:t>
            </a:r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Plattform</a:t>
            </a:r>
            <a:endParaRPr lang="de-CH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5650" y="1656000"/>
            <a:ext cx="8064500" cy="4867200"/>
          </a:xfrm>
        </p:spPr>
        <p:txBody>
          <a:bodyPr/>
          <a:lstStyle/>
          <a:p>
            <a:r>
              <a:rPr lang="de-CH" dirty="0" smtClean="0"/>
              <a:t>E3</a:t>
            </a:r>
          </a:p>
          <a:p>
            <a:r>
              <a:rPr lang="de-CH" dirty="0" smtClean="0"/>
              <a:t>E4</a:t>
            </a:r>
          </a:p>
          <a:p>
            <a:r>
              <a:rPr lang="de-CH" dirty="0" smtClean="0"/>
              <a:t>Vorteile</a:t>
            </a:r>
          </a:p>
          <a:p>
            <a:r>
              <a:rPr lang="de-CH" dirty="0" smtClean="0"/>
              <a:t>E3 </a:t>
            </a:r>
            <a:r>
              <a:rPr lang="de-CH" dirty="0" smtClean="0">
                <a:sym typeface="Wingdings" panose="05000000000000000000" pitchFamily="2" charset="2"/>
              </a:rPr>
              <a:t> E4</a:t>
            </a:r>
          </a:p>
          <a:p>
            <a:pPr lvl="1"/>
            <a:r>
              <a:rPr lang="de-CH" dirty="0" smtClean="0">
                <a:sym typeface="Wingdings" panose="05000000000000000000" pitchFamily="2" charset="2"/>
              </a:rPr>
              <a:t>Code</a:t>
            </a:r>
          </a:p>
          <a:p>
            <a:pPr lvl="1"/>
            <a:r>
              <a:rPr lang="de-CH" dirty="0" smtClean="0">
                <a:sym typeface="Wingdings" panose="05000000000000000000" pitchFamily="2" charset="2"/>
              </a:rPr>
              <a:t>Projekthandbuch</a:t>
            </a:r>
          </a:p>
          <a:p>
            <a:endParaRPr lang="de-CH" dirty="0" smtClean="0">
              <a:sym typeface="Wingdings" panose="05000000000000000000" pitchFamily="2" charset="2"/>
            </a:endParaRPr>
          </a:p>
          <a:p>
            <a:r>
              <a:rPr lang="de-CH" dirty="0" smtClean="0">
                <a:sym typeface="Wingdings" panose="05000000000000000000" pitchFamily="2" charset="2"/>
              </a:rPr>
              <a:t>Projektbericht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26279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 smtClean="0"/>
              <a:t>Eclipse</a:t>
            </a:r>
            <a:r>
              <a:rPr lang="de-CH" dirty="0" smtClean="0"/>
              <a:t> </a:t>
            </a:r>
            <a:r>
              <a:rPr lang="de-CH" dirty="0"/>
              <a:t>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 • 20.09.2013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smtClean="0"/>
              <a:pPr/>
              <a:t>6</a:t>
            </a:fld>
            <a:endParaRPr lang="de-CH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3600" dirty="0"/>
              <a:t>Mixing E3 / </a:t>
            </a:r>
            <a:r>
              <a:rPr lang="de-CH" sz="3600" dirty="0" smtClean="0"/>
              <a:t>E4</a:t>
            </a:r>
            <a:r>
              <a:rPr lang="de-CH" dirty="0"/>
              <a:t/>
            </a:r>
            <a:br>
              <a:rPr lang="de-CH" dirty="0"/>
            </a:br>
            <a:r>
              <a:rPr lang="de-CH" sz="1600" dirty="0" smtClean="0"/>
              <a:t> </a:t>
            </a:r>
            <a:endParaRPr lang="de-CH" sz="1600" dirty="0"/>
          </a:p>
        </p:txBody>
      </p:sp>
      <p:sp>
        <p:nvSpPr>
          <p:cNvPr id="11" name="Text Placeholder 4"/>
          <p:cNvSpPr txBox="1">
            <a:spLocks/>
          </p:cNvSpPr>
          <p:nvPr/>
        </p:nvSpPr>
        <p:spPr>
          <a:xfrm>
            <a:off x="251520" y="1268760"/>
            <a:ext cx="3096022" cy="17281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251520" y="1831336"/>
            <a:ext cx="3096022" cy="58955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659363" y="3773882"/>
            <a:ext cx="2085514" cy="36004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Aspekt Ermittlung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16769" y="6015067"/>
            <a:ext cx="1752397" cy="45720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E4 </a:t>
            </a:r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Plattform</a:t>
            </a:r>
            <a:endParaRPr lang="de-CH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5650" y="1656000"/>
            <a:ext cx="8064500" cy="4867200"/>
          </a:xfrm>
        </p:spPr>
        <p:txBody>
          <a:bodyPr/>
          <a:lstStyle/>
          <a:p>
            <a:r>
              <a:rPr lang="de-CH" dirty="0" smtClean="0"/>
              <a:t>Was?</a:t>
            </a:r>
          </a:p>
          <a:p>
            <a:pPr lvl="1"/>
            <a:r>
              <a:rPr lang="de-CH" dirty="0" smtClean="0"/>
              <a:t>Mischen von E3 und E4 Komponenten in Applikationen</a:t>
            </a:r>
            <a:endParaRPr lang="de-CH" dirty="0" smtClean="0"/>
          </a:p>
          <a:p>
            <a:r>
              <a:rPr lang="de-CH" dirty="0" smtClean="0"/>
              <a:t>Warum?</a:t>
            </a:r>
          </a:p>
          <a:p>
            <a:pPr lvl="1"/>
            <a:r>
              <a:rPr lang="de-CH" dirty="0" smtClean="0"/>
              <a:t>Für grosse Applikationen notwendig</a:t>
            </a:r>
            <a:endParaRPr lang="de-CH" dirty="0" smtClean="0"/>
          </a:p>
          <a:p>
            <a:r>
              <a:rPr lang="de-CH" dirty="0" smtClean="0"/>
              <a:t>Wie?</a:t>
            </a:r>
          </a:p>
          <a:p>
            <a:pPr lvl="1"/>
            <a:r>
              <a:rPr lang="de-CH" dirty="0" smtClean="0"/>
              <a:t>Mit Legacy.e4xmi</a:t>
            </a:r>
          </a:p>
          <a:p>
            <a:pPr lvl="1"/>
            <a:r>
              <a:rPr lang="de-CH" dirty="0" smtClean="0"/>
              <a:t>Mit Tom </a:t>
            </a:r>
            <a:r>
              <a:rPr lang="de-CH" dirty="0" err="1" smtClean="0"/>
              <a:t>Schindl’s</a:t>
            </a:r>
            <a:r>
              <a:rPr lang="de-CH" dirty="0" smtClean="0"/>
              <a:t> E3-to-E4 </a:t>
            </a:r>
            <a:r>
              <a:rPr lang="de-CH" dirty="0" err="1" smtClean="0"/>
              <a:t>bridge</a:t>
            </a:r>
            <a:endParaRPr lang="de-CH" dirty="0"/>
          </a:p>
          <a:p>
            <a:pPr lvl="1"/>
            <a:endParaRPr lang="de-CH" dirty="0" smtClean="0"/>
          </a:p>
          <a:p>
            <a:r>
              <a:rPr lang="de-CH" dirty="0" smtClean="0"/>
              <a:t>Probleme Performance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920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 smtClean="0"/>
              <a:t>Eclipse</a:t>
            </a:r>
            <a:r>
              <a:rPr lang="de-CH" dirty="0" smtClean="0"/>
              <a:t> </a:t>
            </a:r>
            <a:r>
              <a:rPr lang="de-CH" dirty="0"/>
              <a:t>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 • 20.09.2013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smtClean="0"/>
              <a:pPr/>
              <a:t>7</a:t>
            </a:fld>
            <a:endParaRPr lang="de-CH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3600" dirty="0" err="1" smtClean="0"/>
              <a:t>Dependency</a:t>
            </a:r>
            <a:r>
              <a:rPr lang="de-CH" sz="3600" dirty="0" smtClean="0"/>
              <a:t> </a:t>
            </a:r>
            <a:r>
              <a:rPr lang="de-CH" sz="3600" dirty="0" err="1" smtClean="0"/>
              <a:t>Injection</a:t>
            </a:r>
            <a:r>
              <a:rPr lang="de-CH" dirty="0"/>
              <a:t/>
            </a:r>
            <a:br>
              <a:rPr lang="de-CH" dirty="0"/>
            </a:br>
            <a:r>
              <a:rPr lang="de-CH" sz="1600" dirty="0" smtClean="0"/>
              <a:t> </a:t>
            </a:r>
            <a:endParaRPr lang="de-CH" sz="1600" dirty="0"/>
          </a:p>
        </p:txBody>
      </p:sp>
      <p:sp>
        <p:nvSpPr>
          <p:cNvPr id="11" name="Text Placeholder 4"/>
          <p:cNvSpPr txBox="1">
            <a:spLocks/>
          </p:cNvSpPr>
          <p:nvPr/>
        </p:nvSpPr>
        <p:spPr>
          <a:xfrm>
            <a:off x="251520" y="1268760"/>
            <a:ext cx="3096022" cy="17281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251520" y="1831336"/>
            <a:ext cx="3096022" cy="58955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659363" y="3773882"/>
            <a:ext cx="2085514" cy="36004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Aspekt Ermittlung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16769" y="6015067"/>
            <a:ext cx="1752397" cy="45720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E4 </a:t>
            </a:r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Plattform</a:t>
            </a:r>
            <a:endParaRPr lang="de-CH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5650" y="1656000"/>
            <a:ext cx="8064500" cy="4867200"/>
          </a:xfrm>
        </p:spPr>
        <p:txBody>
          <a:bodyPr/>
          <a:lstStyle/>
          <a:p>
            <a:r>
              <a:rPr lang="de-CH" dirty="0"/>
              <a:t>Was?</a:t>
            </a:r>
          </a:p>
          <a:p>
            <a:pPr lvl="1"/>
            <a:r>
              <a:rPr lang="de-CH" dirty="0" smtClean="0"/>
              <a:t>Statische Aufrufe </a:t>
            </a:r>
            <a:r>
              <a:rPr lang="de-CH" dirty="0" smtClean="0">
                <a:sym typeface="Wingdings" panose="05000000000000000000" pitchFamily="2" charset="2"/>
              </a:rPr>
              <a:t> </a:t>
            </a:r>
            <a:r>
              <a:rPr lang="de-CH" dirty="0" err="1" smtClean="0"/>
              <a:t>Dependency</a:t>
            </a:r>
            <a:r>
              <a:rPr lang="de-CH" dirty="0" smtClean="0"/>
              <a:t> </a:t>
            </a:r>
            <a:r>
              <a:rPr lang="de-CH" dirty="0" err="1" smtClean="0"/>
              <a:t>Injection</a:t>
            </a:r>
            <a:endParaRPr lang="de-CH" dirty="0" smtClean="0"/>
          </a:p>
          <a:p>
            <a:r>
              <a:rPr lang="de-CH" dirty="0"/>
              <a:t>Warum?</a:t>
            </a:r>
          </a:p>
          <a:p>
            <a:pPr lvl="1"/>
            <a:r>
              <a:rPr lang="de-CH" dirty="0" smtClean="0"/>
              <a:t>E4 Mechanismus</a:t>
            </a:r>
          </a:p>
          <a:p>
            <a:pPr lvl="1"/>
            <a:r>
              <a:rPr lang="de-CH" dirty="0" smtClean="0"/>
              <a:t>Code wird testbarer</a:t>
            </a:r>
            <a:endParaRPr lang="de-CH" dirty="0"/>
          </a:p>
          <a:p>
            <a:r>
              <a:rPr lang="de-CH" dirty="0"/>
              <a:t>Wie?</a:t>
            </a:r>
          </a:p>
          <a:p>
            <a:pPr lvl="1"/>
            <a:r>
              <a:rPr lang="de-CH" dirty="0"/>
              <a:t>Theoretische Grundlage im Projekthandbuch</a:t>
            </a:r>
          </a:p>
          <a:p>
            <a:pPr lvl="1"/>
            <a:r>
              <a:rPr lang="de-CH" dirty="0"/>
              <a:t>Exemplarische Migration einer View und  Eintrag im </a:t>
            </a:r>
            <a:r>
              <a:rPr lang="de-CH" dirty="0" smtClean="0"/>
              <a:t>Projekthandbuch</a:t>
            </a:r>
            <a:endParaRPr lang="de-CH" dirty="0"/>
          </a:p>
          <a:p>
            <a:pPr lvl="1"/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202047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 smtClean="0"/>
              <a:t>Eclipse</a:t>
            </a:r>
            <a:r>
              <a:rPr lang="de-CH" dirty="0" smtClean="0"/>
              <a:t> </a:t>
            </a:r>
            <a:r>
              <a:rPr lang="de-CH" dirty="0"/>
              <a:t>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 • 20.09.2013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smtClean="0"/>
              <a:pPr/>
              <a:t>8</a:t>
            </a:fld>
            <a:endParaRPr lang="de-CH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3600" dirty="0" smtClean="0"/>
              <a:t>Adapters</a:t>
            </a:r>
            <a:r>
              <a:rPr lang="de-CH" dirty="0"/>
              <a:t/>
            </a:r>
            <a:br>
              <a:rPr lang="de-CH" dirty="0"/>
            </a:br>
            <a:r>
              <a:rPr lang="de-CH" sz="1600" dirty="0" smtClean="0"/>
              <a:t> </a:t>
            </a:r>
            <a:endParaRPr lang="de-CH" sz="1600" dirty="0"/>
          </a:p>
        </p:txBody>
      </p:sp>
      <p:sp>
        <p:nvSpPr>
          <p:cNvPr id="11" name="Text Placeholder 4"/>
          <p:cNvSpPr txBox="1">
            <a:spLocks/>
          </p:cNvSpPr>
          <p:nvPr/>
        </p:nvSpPr>
        <p:spPr>
          <a:xfrm>
            <a:off x="251520" y="1268760"/>
            <a:ext cx="3096022" cy="17281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251520" y="1831336"/>
            <a:ext cx="3096022" cy="58955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659363" y="3773882"/>
            <a:ext cx="2085514" cy="36004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Aspekt Ermittlung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16769" y="6015067"/>
            <a:ext cx="1752397" cy="45720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E4 </a:t>
            </a:r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Plattform</a:t>
            </a:r>
            <a:endParaRPr lang="de-CH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5650" y="1656000"/>
            <a:ext cx="8064500" cy="4867200"/>
          </a:xfrm>
        </p:spPr>
        <p:txBody>
          <a:bodyPr/>
          <a:lstStyle/>
          <a:p>
            <a:r>
              <a:rPr lang="de-CH" dirty="0"/>
              <a:t>Was?</a:t>
            </a:r>
          </a:p>
          <a:p>
            <a:pPr lvl="1"/>
            <a:r>
              <a:rPr lang="de-CH" dirty="0" smtClean="0"/>
              <a:t>E3 Adapter </a:t>
            </a:r>
            <a:r>
              <a:rPr lang="de-CH" dirty="0" smtClean="0">
                <a:sym typeface="Wingdings" panose="05000000000000000000" pitchFamily="2" charset="2"/>
              </a:rPr>
              <a:t></a:t>
            </a:r>
            <a:r>
              <a:rPr lang="de-CH" dirty="0" smtClean="0"/>
              <a:t> </a:t>
            </a:r>
            <a:r>
              <a:rPr lang="de-CH" dirty="0"/>
              <a:t>E4 </a:t>
            </a:r>
            <a:r>
              <a:rPr lang="de-CH" dirty="0" smtClean="0"/>
              <a:t>Adapter</a:t>
            </a:r>
          </a:p>
          <a:p>
            <a:r>
              <a:rPr lang="de-CH" dirty="0" smtClean="0"/>
              <a:t>Warum</a:t>
            </a:r>
            <a:r>
              <a:rPr lang="de-CH" dirty="0"/>
              <a:t>?</a:t>
            </a:r>
          </a:p>
          <a:p>
            <a:pPr lvl="1"/>
            <a:r>
              <a:rPr lang="de-CH" dirty="0"/>
              <a:t>E4 Mechanismus</a:t>
            </a:r>
          </a:p>
          <a:p>
            <a:pPr lvl="1"/>
            <a:r>
              <a:rPr lang="de-CH" dirty="0"/>
              <a:t>Code wird testbarer</a:t>
            </a:r>
          </a:p>
          <a:p>
            <a:r>
              <a:rPr lang="de-CH" dirty="0"/>
              <a:t>Wie?</a:t>
            </a:r>
          </a:p>
          <a:p>
            <a:pPr lvl="1"/>
            <a:r>
              <a:rPr lang="de-CH" dirty="0"/>
              <a:t>Theoretische Grundlage im Projekthandbuch</a:t>
            </a:r>
          </a:p>
          <a:p>
            <a:pPr lvl="1"/>
            <a:r>
              <a:rPr lang="de-CH" dirty="0"/>
              <a:t>Exemplarische Migration einer View und  Eintrag im Projekthandbuch</a:t>
            </a:r>
          </a:p>
          <a:p>
            <a:pPr lvl="1"/>
            <a:endParaRPr lang="de-CH" dirty="0" smtClean="0"/>
          </a:p>
          <a:p>
            <a:pPr lvl="1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922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Migration von </a:t>
            </a:r>
            <a:r>
              <a:rPr lang="de-CH" dirty="0" err="1" smtClean="0"/>
              <a:t>Eclipse</a:t>
            </a:r>
            <a:r>
              <a:rPr lang="de-CH" dirty="0" smtClean="0"/>
              <a:t> </a:t>
            </a:r>
            <a:r>
              <a:rPr lang="de-CH" dirty="0"/>
              <a:t>3.x nach </a:t>
            </a:r>
            <a:r>
              <a:rPr lang="de-CH" dirty="0" err="1"/>
              <a:t>Eclipse</a:t>
            </a:r>
            <a:r>
              <a:rPr lang="de-CH" dirty="0"/>
              <a:t> </a:t>
            </a:r>
            <a:r>
              <a:rPr lang="de-CH" dirty="0" smtClean="0"/>
              <a:t>4 • 20.09.2013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15662-413A-4888-B9BC-797CDE14544F}" type="slidenum">
              <a:rPr lang="de-CH" smtClean="0"/>
              <a:pPr/>
              <a:t>9</a:t>
            </a:fld>
            <a:endParaRPr lang="de-CH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3600" dirty="0"/>
              <a:t>Command, Handler, Menu, </a:t>
            </a:r>
            <a:r>
              <a:rPr lang="de-CH" sz="3600" dirty="0" smtClean="0"/>
              <a:t/>
            </a:r>
            <a:br>
              <a:rPr lang="de-CH" sz="3600" dirty="0" smtClean="0"/>
            </a:br>
            <a:r>
              <a:rPr lang="de-CH" sz="3600" dirty="0" smtClean="0"/>
              <a:t>Key </a:t>
            </a:r>
            <a:r>
              <a:rPr lang="de-CH" sz="3600" dirty="0"/>
              <a:t>Binding</a:t>
            </a:r>
            <a:endParaRPr lang="de-CH" sz="1600" dirty="0"/>
          </a:p>
        </p:txBody>
      </p:sp>
      <p:sp>
        <p:nvSpPr>
          <p:cNvPr id="11" name="Text Placeholder 4"/>
          <p:cNvSpPr txBox="1">
            <a:spLocks/>
          </p:cNvSpPr>
          <p:nvPr/>
        </p:nvSpPr>
        <p:spPr>
          <a:xfrm>
            <a:off x="251520" y="1268760"/>
            <a:ext cx="3096022" cy="17281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/>
          </a:p>
        </p:txBody>
      </p:sp>
      <p:sp>
        <p:nvSpPr>
          <p:cNvPr id="12" name="Text Placeholder 4"/>
          <p:cNvSpPr txBox="1">
            <a:spLocks/>
          </p:cNvSpPr>
          <p:nvPr/>
        </p:nvSpPr>
        <p:spPr>
          <a:xfrm>
            <a:off x="251520" y="1831336"/>
            <a:ext cx="3096022" cy="58955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88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76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000000"/>
              </a:buClr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64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chemeClr val="tx1"/>
              </a:buClr>
              <a:buSzPct val="90000"/>
              <a:buFont typeface="Symbol" pitchFamily="18" charset="2"/>
              <a:buChar char="-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44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800000" indent="-288000" algn="l" defTabSz="914400" rtl="0" eaLnBrk="1" latinLnBrk="0" hangingPunct="1">
              <a:lnSpc>
                <a:spcPts val="2500"/>
              </a:lnSpc>
              <a:spcBef>
                <a:spcPts val="1000"/>
              </a:spcBef>
              <a:buClr>
                <a:srgbClr val="2D327D"/>
              </a:buClr>
              <a:buSzPct val="90000"/>
              <a:buFontTx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b="1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659363" y="3773882"/>
            <a:ext cx="2085514" cy="36004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Aspekt Ermittlung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16769" y="6015067"/>
            <a:ext cx="1752397" cy="457200"/>
          </a:xfrm>
          <a:prstGeom prst="rect">
            <a:avLst/>
          </a:prstGeom>
          <a:noFill/>
        </p:spPr>
        <p:txBody>
          <a:bodyPr wrap="none" lIns="36000" tIns="36000" rIns="36000" bIns="36000" rtlCol="0">
            <a:normAutofit/>
          </a:bodyPr>
          <a:lstStyle/>
          <a:p>
            <a:r>
              <a:rPr lang="de-CH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E4 </a:t>
            </a:r>
            <a:r>
              <a:rPr lang="de-CH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Plattform</a:t>
            </a:r>
            <a:endParaRPr lang="de-CH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5650" y="1656000"/>
            <a:ext cx="8064500" cy="4867200"/>
          </a:xfrm>
        </p:spPr>
        <p:txBody>
          <a:bodyPr/>
          <a:lstStyle/>
          <a:p>
            <a:r>
              <a:rPr lang="de-CH" dirty="0"/>
              <a:t>Was?</a:t>
            </a:r>
          </a:p>
          <a:p>
            <a:pPr lvl="1"/>
            <a:r>
              <a:rPr lang="de-CH" dirty="0"/>
              <a:t>E3 </a:t>
            </a:r>
            <a:r>
              <a:rPr lang="de-CH" dirty="0" smtClean="0"/>
              <a:t>Elemente </a:t>
            </a:r>
            <a:r>
              <a:rPr lang="de-CH" dirty="0" smtClean="0">
                <a:sym typeface="Wingdings" panose="05000000000000000000" pitchFamily="2" charset="2"/>
              </a:rPr>
              <a:t></a:t>
            </a:r>
            <a:r>
              <a:rPr lang="de-CH" dirty="0" smtClean="0"/>
              <a:t> </a:t>
            </a:r>
            <a:r>
              <a:rPr lang="de-CH" dirty="0"/>
              <a:t>E4 </a:t>
            </a:r>
            <a:r>
              <a:rPr lang="de-CH" dirty="0" smtClean="0"/>
              <a:t>Elemente</a:t>
            </a:r>
            <a:endParaRPr lang="de-CH" dirty="0"/>
          </a:p>
          <a:p>
            <a:r>
              <a:rPr lang="de-CH" dirty="0"/>
              <a:t>Warum?</a:t>
            </a:r>
          </a:p>
          <a:p>
            <a:pPr lvl="1"/>
            <a:r>
              <a:rPr lang="de-CH" dirty="0" smtClean="0"/>
              <a:t>Voraussetzung</a:t>
            </a:r>
            <a:endParaRPr lang="de-CH" dirty="0"/>
          </a:p>
          <a:p>
            <a:pPr lvl="1"/>
            <a:r>
              <a:rPr lang="de-CH" dirty="0"/>
              <a:t>Code wird testbarer</a:t>
            </a:r>
          </a:p>
          <a:p>
            <a:r>
              <a:rPr lang="de-CH" dirty="0"/>
              <a:t>Wie?</a:t>
            </a:r>
          </a:p>
          <a:p>
            <a:pPr lvl="1"/>
            <a:r>
              <a:rPr lang="de-CH" dirty="0"/>
              <a:t>Theoretische Grundlage im Projekthandbuch</a:t>
            </a:r>
          </a:p>
          <a:p>
            <a:pPr lvl="1"/>
            <a:r>
              <a:rPr lang="de-CH" dirty="0"/>
              <a:t>Exemplarische Migration einer View und  Eintrag im Projekthandbuch</a:t>
            </a:r>
          </a:p>
          <a:p>
            <a:endParaRPr lang="de-CH" dirty="0" smtClean="0"/>
          </a:p>
          <a:p>
            <a:endParaRPr lang="de-CH" dirty="0"/>
          </a:p>
          <a:p>
            <a:r>
              <a:rPr lang="de-CH" dirty="0" smtClean="0"/>
              <a:t>Unterschiede aufgezeigt</a:t>
            </a:r>
          </a:p>
          <a:p>
            <a:r>
              <a:rPr lang="de-CH" dirty="0" smtClean="0"/>
              <a:t>Weg gezeigt wie Migration durchgeführt werden kann</a:t>
            </a:r>
            <a:endParaRPr lang="de-CH" dirty="0" smtClean="0"/>
          </a:p>
          <a:p>
            <a:r>
              <a:rPr lang="de-CH" dirty="0" smtClean="0"/>
              <a:t>Probleme mit Key Binding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54717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ERSINFO" val="SBB1001"/>
</p:tagLst>
</file>

<file path=ppt/theme/theme1.xml><?xml version="1.0" encoding="utf-8"?>
<a:theme xmlns:a="http://schemas.openxmlformats.org/drawingml/2006/main" name="Vorlage_SBB">
  <a:themeElements>
    <a:clrScheme name="Custom 1">
      <a:dk1>
        <a:sysClr val="windowText" lastClr="000000"/>
      </a:dk1>
      <a:lt1>
        <a:sysClr val="window" lastClr="FFFFFF"/>
      </a:lt1>
      <a:dk2>
        <a:srgbClr val="B7B7B7"/>
      </a:dk2>
      <a:lt2>
        <a:srgbClr val="4C4C4C"/>
      </a:lt2>
      <a:accent1>
        <a:srgbClr val="ABADCB"/>
      </a:accent1>
      <a:accent2>
        <a:srgbClr val="6C6FA4"/>
      </a:accent2>
      <a:accent3>
        <a:srgbClr val="2D327D"/>
      </a:accent3>
      <a:accent4>
        <a:srgbClr val="FF9999"/>
      </a:accent4>
      <a:accent5>
        <a:srgbClr val="FF4C4C"/>
      </a:accent5>
      <a:accent6>
        <a:srgbClr val="EB0000"/>
      </a:accent6>
      <a:hlink>
        <a:srgbClr val="2D327D"/>
      </a:hlink>
      <a:folHlink>
        <a:srgbClr val="D5D6E5"/>
      </a:folHlink>
    </a:clrScheme>
    <a:fontScheme name="SBB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wrap="square" lIns="36000" tIns="36000" rIns="36000" bIns="36000" rtlCol="0" anchor="t" anchorCtr="0">
        <a:normAutofit/>
      </a:bodyPr>
      <a:lstStyle>
        <a:defPPr algn="ctr">
          <a:defRPr sz="2400" b="1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rgbClr val="B7B7B7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normAutofit/>
      </a:bodyPr>
      <a:lstStyle>
        <a:defPPr>
          <a:defRPr sz="2000"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>
    <a:extraClrScheme>
      <a:clrScheme name="SBB">
        <a:dk1>
          <a:sysClr val="windowText" lastClr="000000"/>
        </a:dk1>
        <a:lt1>
          <a:sysClr val="window" lastClr="FFFFFF"/>
        </a:lt1>
        <a:dk2>
          <a:srgbClr val="B7B7B7"/>
        </a:dk2>
        <a:lt2>
          <a:srgbClr val="4C4C4C"/>
        </a:lt2>
        <a:accent1>
          <a:srgbClr val="ABADCB"/>
        </a:accent1>
        <a:accent2>
          <a:srgbClr val="6C6FA4"/>
        </a:accent2>
        <a:accent3>
          <a:srgbClr val="2D327D"/>
        </a:accent3>
        <a:accent4>
          <a:srgbClr val="FF9999"/>
        </a:accent4>
        <a:accent5>
          <a:srgbClr val="FF4C4C"/>
        </a:accent5>
        <a:accent6>
          <a:srgbClr val="EB0000"/>
        </a:accent6>
        <a:hlink>
          <a:srgbClr val="2D327D"/>
        </a:hlink>
        <a:folHlink>
          <a:srgbClr val="D5D6E5"/>
        </a:folHlink>
      </a:clrScheme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UI/customUI14.xml>
</file>

<file path=docProps/app.xml><?xml version="1.0" encoding="utf-8"?>
<Properties xmlns="http://schemas.openxmlformats.org/officeDocument/2006/extended-properties" xmlns:vt="http://schemas.openxmlformats.org/officeDocument/2006/docPropsVTypes">
  <Template>Vorlage_SBB</Template>
  <TotalTime>0</TotalTime>
  <Words>748</Words>
  <Application>Microsoft Office PowerPoint</Application>
  <PresentationFormat>Bildschirmpräsentation (4:3)</PresentationFormat>
  <Paragraphs>221</Paragraphs>
  <Slides>12</Slides>
  <Notes>11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Vorlage_SBB</vt:lpstr>
      <vt:lpstr>Migration von Eclipse 3.x nach Eclipse 4  </vt:lpstr>
      <vt:lpstr>Umfeld / Ausgangslage  </vt:lpstr>
      <vt:lpstr>Problemstellung  </vt:lpstr>
      <vt:lpstr>Projektverlauf  </vt:lpstr>
      <vt:lpstr>Aspekt Bearbeitung  </vt:lpstr>
      <vt:lpstr>Mixing E3 / E4  </vt:lpstr>
      <vt:lpstr>Dependency Injection  </vt:lpstr>
      <vt:lpstr>Adapters  </vt:lpstr>
      <vt:lpstr>Command, Handler, Menu,  Key Binding</vt:lpstr>
      <vt:lpstr>Services  </vt:lpstr>
      <vt:lpstr>Fazit </vt:lpstr>
      <vt:lpstr>Fragen </vt:lpstr>
    </vt:vector>
  </TitlesOfParts>
  <Company>SBB AG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Dies ist der Titel der Präsentation.</dc:title>
  <dc:creator>Rothenbühler Michael (IT-SWE-CD2-T23)</dc:creator>
  <cp:lastModifiedBy>Mike</cp:lastModifiedBy>
  <cp:revision>68</cp:revision>
  <dcterms:created xsi:type="dcterms:W3CDTF">2013-09-16T07:12:43Z</dcterms:created>
  <dcterms:modified xsi:type="dcterms:W3CDTF">2013-09-16T19:30:01Z</dcterms:modified>
</cp:coreProperties>
</file>

<file path=docProps/thumbnail.jpeg>
</file>